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6" autoAdjust="0"/>
    <p:restoredTop sz="94660"/>
  </p:normalViewPr>
  <p:slideViewPr>
    <p:cSldViewPr snapToGrid="0">
      <p:cViewPr varScale="1">
        <p:scale>
          <a:sx n="110" d="100"/>
          <a:sy n="110" d="100"/>
        </p:scale>
        <p:origin x="42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1EE8D-0C49-CFBE-1226-4FD7CD278C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E083643-FA28-3575-BF3D-CC2355DADC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CFAC35-BEFD-C3B5-5C23-4F56DBDFAD84}"/>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5" name="Footer Placeholder 4">
            <a:extLst>
              <a:ext uri="{FF2B5EF4-FFF2-40B4-BE49-F238E27FC236}">
                <a16:creationId xmlns:a16="http://schemas.microsoft.com/office/drawing/2014/main" id="{B84F33D6-DB96-6263-4FE0-B0D9777258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37A6F-6EFD-3E84-6B30-9A4DC32CD1C7}"/>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1141145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75A2D-9DB1-3602-09BA-61B74AA4D5B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7445C5-1A28-6844-23A3-5283BA6E41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A32B36-D4D7-4266-E3C0-C670928F150F}"/>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5" name="Footer Placeholder 4">
            <a:extLst>
              <a:ext uri="{FF2B5EF4-FFF2-40B4-BE49-F238E27FC236}">
                <a16:creationId xmlns:a16="http://schemas.microsoft.com/office/drawing/2014/main" id="{95AD90E9-89D5-CFB7-8611-ECBE2F191A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D92F3C-4DF4-3784-0880-3CA680E94B2E}"/>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782937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49188C-98C0-C268-2BCE-992EF7BC9D6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0C52A5-1FDD-342D-80D4-46AB50FA30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2E72C1-DE74-D186-F395-6DB51E1DB046}"/>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5" name="Footer Placeholder 4">
            <a:extLst>
              <a:ext uri="{FF2B5EF4-FFF2-40B4-BE49-F238E27FC236}">
                <a16:creationId xmlns:a16="http://schemas.microsoft.com/office/drawing/2014/main" id="{64E6FAAB-467D-B649-A6A7-C350933A4C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56AFC-10F3-209F-1B5D-F0317ADA1264}"/>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2506921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4D3E6-5DBB-3F7C-8A5D-E3F6685BF0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C0DA92-25CE-48AD-3400-0F6B8997BCF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E5E584-AE04-8AF0-5EFA-8DCC7B5C4D69}"/>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5" name="Footer Placeholder 4">
            <a:extLst>
              <a:ext uri="{FF2B5EF4-FFF2-40B4-BE49-F238E27FC236}">
                <a16:creationId xmlns:a16="http://schemas.microsoft.com/office/drawing/2014/main" id="{EA36B67E-BA86-B3AE-0C22-DA887E13CC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5B74E4-A1B9-422C-9117-3E77AAB1EA25}"/>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140300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ACB9F-BCD1-8961-D690-A50EBC41A5B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98D65E-3FE5-3095-C619-338869D74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10A871-2F6C-DC0F-1610-1F9FA5B688FA}"/>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5" name="Footer Placeholder 4">
            <a:extLst>
              <a:ext uri="{FF2B5EF4-FFF2-40B4-BE49-F238E27FC236}">
                <a16:creationId xmlns:a16="http://schemas.microsoft.com/office/drawing/2014/main" id="{6D9D1D9F-663D-6300-AC80-37563CF9CB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16AC88-FDE6-7F57-8BCB-738AEFD5A061}"/>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382589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84FF1-688A-B2DC-2107-C4853F6D42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9BD822-8725-B6AD-80C0-53ABDB7D37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D01DE1D-7255-20D9-F569-743FD99154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20CC9C-6127-A1BE-AF4D-3FDEAC9F5ABD}"/>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6" name="Footer Placeholder 5">
            <a:extLst>
              <a:ext uri="{FF2B5EF4-FFF2-40B4-BE49-F238E27FC236}">
                <a16:creationId xmlns:a16="http://schemas.microsoft.com/office/drawing/2014/main" id="{6E82C581-DE45-97DB-D96C-8CBFF9F207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E84778-1D70-ABAC-3640-AB3EB4156E87}"/>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71214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EDDA4-592B-825E-8884-B3EA5A69512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03387A-81F1-477D-EA38-326726A86B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6A39FE-8F2A-5576-519A-C7AE6EB0423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8BDDC6-95F9-80B5-A584-DAE55AD6F7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024BE7-A92C-87E2-3012-16A37C9053C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1E4EC12-508A-F7DB-87A7-CC2E68810A82}"/>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8" name="Footer Placeholder 7">
            <a:extLst>
              <a:ext uri="{FF2B5EF4-FFF2-40B4-BE49-F238E27FC236}">
                <a16:creationId xmlns:a16="http://schemas.microsoft.com/office/drawing/2014/main" id="{FB26798B-DEB3-DC22-D4F9-E9A75B53DAC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1CC4214-F8EC-14C2-830D-EA243E65DDB4}"/>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1281648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B1C82-5772-1BFD-DAFA-33975553BF9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ABC9723-43EC-9160-5184-D868437A3EEA}"/>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4" name="Footer Placeholder 3">
            <a:extLst>
              <a:ext uri="{FF2B5EF4-FFF2-40B4-BE49-F238E27FC236}">
                <a16:creationId xmlns:a16="http://schemas.microsoft.com/office/drawing/2014/main" id="{CD6AD9A6-3B26-FF0F-A5F1-272FC6AAB9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8F016D0-5A54-3EC6-3316-1A3BF2BB7E8A}"/>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1342414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50B1C0-966F-3C0C-924B-7C2EB512397A}"/>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3" name="Footer Placeholder 2">
            <a:extLst>
              <a:ext uri="{FF2B5EF4-FFF2-40B4-BE49-F238E27FC236}">
                <a16:creationId xmlns:a16="http://schemas.microsoft.com/office/drawing/2014/main" id="{53FDCC60-90A4-A8C3-5DC6-A468A7D03D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7C2244-A2D9-8941-4B67-D7D8C8496DDF}"/>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782726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2D2DB-51D5-5B4A-D73D-02EFC34C44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203DEC-4253-B512-291E-19D59B2414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E3B5EDC-6394-19D5-A224-03D58FD053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E341A9-48FB-0B5A-423F-8C60B7A9923B}"/>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6" name="Footer Placeholder 5">
            <a:extLst>
              <a:ext uri="{FF2B5EF4-FFF2-40B4-BE49-F238E27FC236}">
                <a16:creationId xmlns:a16="http://schemas.microsoft.com/office/drawing/2014/main" id="{32F46244-23CB-981A-FB33-EECC464BE9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40B8C4-163A-0556-4252-CA5D287C9D52}"/>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2239632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01E1C-7E5E-2981-11DD-A1FE85B49D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BF7886-2832-4961-D8E7-2E440E36A8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1A6DB6-972C-1383-6516-D5CD407A9B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8A2940-9607-AF7C-5F22-3D2AF35D5BEF}"/>
              </a:ext>
            </a:extLst>
          </p:cNvPr>
          <p:cNvSpPr>
            <a:spLocks noGrp="1"/>
          </p:cNvSpPr>
          <p:nvPr>
            <p:ph type="dt" sz="half" idx="10"/>
          </p:nvPr>
        </p:nvSpPr>
        <p:spPr/>
        <p:txBody>
          <a:bodyPr/>
          <a:lstStyle/>
          <a:p>
            <a:fld id="{5ED44904-2444-4A73-A465-6DF2DEF3D21B}" type="datetimeFigureOut">
              <a:rPr lang="en-US" smtClean="0"/>
              <a:t>7/16/2022</a:t>
            </a:fld>
            <a:endParaRPr lang="en-US"/>
          </a:p>
        </p:txBody>
      </p:sp>
      <p:sp>
        <p:nvSpPr>
          <p:cNvPr id="6" name="Footer Placeholder 5">
            <a:extLst>
              <a:ext uri="{FF2B5EF4-FFF2-40B4-BE49-F238E27FC236}">
                <a16:creationId xmlns:a16="http://schemas.microsoft.com/office/drawing/2014/main" id="{B40B130B-B651-96A6-920A-131A4ADD19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C73CC0-1F4C-1FED-8B8E-CECED3191198}"/>
              </a:ext>
            </a:extLst>
          </p:cNvPr>
          <p:cNvSpPr>
            <a:spLocks noGrp="1"/>
          </p:cNvSpPr>
          <p:nvPr>
            <p:ph type="sldNum" sz="quarter" idx="12"/>
          </p:nvPr>
        </p:nvSpPr>
        <p:spPr/>
        <p:txBody>
          <a:bodyPr/>
          <a:lstStyle/>
          <a:p>
            <a:fld id="{D9AD0049-E94A-43ED-AD52-0D164B8ECF75}" type="slidenum">
              <a:rPr lang="en-US" smtClean="0"/>
              <a:t>‹#›</a:t>
            </a:fld>
            <a:endParaRPr lang="en-US"/>
          </a:p>
        </p:txBody>
      </p:sp>
    </p:spTree>
    <p:extLst>
      <p:ext uri="{BB962C8B-B14F-4D97-AF65-F5344CB8AC3E}">
        <p14:creationId xmlns:p14="http://schemas.microsoft.com/office/powerpoint/2010/main" val="2241374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F55EF2-8199-7B25-1691-B7BBCC13EA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5BE916-3ADF-71E1-6CD7-8F0A3E83B1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4C58D3-E09B-86E4-D54E-9DE2F5D16A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D44904-2444-4A73-A465-6DF2DEF3D21B}" type="datetimeFigureOut">
              <a:rPr lang="en-US" smtClean="0"/>
              <a:t>7/16/2022</a:t>
            </a:fld>
            <a:endParaRPr lang="en-US"/>
          </a:p>
        </p:txBody>
      </p:sp>
      <p:sp>
        <p:nvSpPr>
          <p:cNvPr id="5" name="Footer Placeholder 4">
            <a:extLst>
              <a:ext uri="{FF2B5EF4-FFF2-40B4-BE49-F238E27FC236}">
                <a16:creationId xmlns:a16="http://schemas.microsoft.com/office/drawing/2014/main" id="{E39177FC-EE8F-C38B-1A27-EDCD9CA9B4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A161735-F935-2903-73FF-BB73BD6E8D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AD0049-E94A-43ED-AD52-0D164B8ECF75}" type="slidenum">
              <a:rPr lang="en-US" smtClean="0"/>
              <a:t>‹#›</a:t>
            </a:fld>
            <a:endParaRPr lang="en-US"/>
          </a:p>
        </p:txBody>
      </p:sp>
    </p:spTree>
    <p:extLst>
      <p:ext uri="{BB962C8B-B14F-4D97-AF65-F5344CB8AC3E}">
        <p14:creationId xmlns:p14="http://schemas.microsoft.com/office/powerpoint/2010/main" val="662685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94D6E-4153-01D6-0967-15B5D80F8056}"/>
              </a:ext>
            </a:extLst>
          </p:cNvPr>
          <p:cNvSpPr>
            <a:spLocks noGrp="1"/>
          </p:cNvSpPr>
          <p:nvPr>
            <p:ph type="ctrTitle"/>
          </p:nvPr>
        </p:nvSpPr>
        <p:spPr/>
        <p:txBody>
          <a:bodyPr>
            <a:normAutofit fontScale="90000"/>
          </a:bodyPr>
          <a:lstStyle/>
          <a:p>
            <a:r>
              <a:rPr lang="en-US" dirty="0"/>
              <a:t>Purcellville</a:t>
            </a:r>
            <a:br>
              <a:rPr lang="en-US" dirty="0"/>
            </a:br>
            <a:r>
              <a:rPr lang="en-US" dirty="0"/>
              <a:t> Lower Classroom</a:t>
            </a:r>
            <a:br>
              <a:rPr lang="en-US" dirty="0"/>
            </a:br>
            <a:r>
              <a:rPr lang="en-US" dirty="0"/>
              <a:t>Makeover</a:t>
            </a:r>
          </a:p>
        </p:txBody>
      </p:sp>
      <p:sp>
        <p:nvSpPr>
          <p:cNvPr id="3" name="Subtitle 2">
            <a:extLst>
              <a:ext uri="{FF2B5EF4-FFF2-40B4-BE49-F238E27FC236}">
                <a16:creationId xmlns:a16="http://schemas.microsoft.com/office/drawing/2014/main" id="{FCA1F1C8-EECB-EE81-D474-F11B777358BD}"/>
              </a:ext>
            </a:extLst>
          </p:cNvPr>
          <p:cNvSpPr>
            <a:spLocks noGrp="1"/>
          </p:cNvSpPr>
          <p:nvPr>
            <p:ph type="subTitle" idx="1"/>
          </p:nvPr>
        </p:nvSpPr>
        <p:spPr/>
        <p:txBody>
          <a:bodyPr/>
          <a:lstStyle/>
          <a:p>
            <a:r>
              <a:rPr lang="en-US" dirty="0"/>
              <a:t>John Dubelko</a:t>
            </a:r>
          </a:p>
        </p:txBody>
      </p:sp>
    </p:spTree>
    <p:extLst>
      <p:ext uri="{BB962C8B-B14F-4D97-AF65-F5344CB8AC3E}">
        <p14:creationId xmlns:p14="http://schemas.microsoft.com/office/powerpoint/2010/main" val="3475868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9EA51-09F1-47E0-FAD0-8D7448D900A1}"/>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2A74A23-B6A1-9626-F333-46ACDDD7F450}"/>
              </a:ext>
            </a:extLst>
          </p:cNvPr>
          <p:cNvSpPr>
            <a:spLocks noGrp="1"/>
          </p:cNvSpPr>
          <p:nvPr>
            <p:ph idx="1"/>
          </p:nvPr>
        </p:nvSpPr>
        <p:spPr>
          <a:xfrm>
            <a:off x="838200" y="1367246"/>
            <a:ext cx="10515600" cy="4809717"/>
          </a:xfrm>
        </p:spPr>
        <p:txBody>
          <a:bodyPr>
            <a:normAutofit fontScale="92500" lnSpcReduction="10000"/>
          </a:bodyPr>
          <a:lstStyle/>
          <a:p>
            <a:r>
              <a:rPr lang="en-US" dirty="0"/>
              <a:t>History: The lower building classroom has been exclusively used by MITRE to store company equipment and do drone research. They are there once or twice a week depending on weather. This was not a big deal during the pandemic but as we add more classes, the organization needs more areas to for events and equipment. The issue is lockable storage. MITRE is happy to continue to use the location but needs a way of locking up their equipment. </a:t>
            </a:r>
          </a:p>
          <a:p>
            <a:r>
              <a:rPr lang="en-US" dirty="0"/>
              <a:t>Proposal:  To invest in the lower building so that it can be a common meeting area for all membership. MITRE would have priority of the space during the day on workdays. This investment will allow the space to be another area for classes, events and member to do projects. Another possibility is to move equipment such as 3d Printers into the space and setup computer workstations. This would be in ideal location for a laser cuter also.</a:t>
            </a:r>
          </a:p>
        </p:txBody>
      </p:sp>
    </p:spTree>
    <p:extLst>
      <p:ext uri="{BB962C8B-B14F-4D97-AF65-F5344CB8AC3E}">
        <p14:creationId xmlns:p14="http://schemas.microsoft.com/office/powerpoint/2010/main" val="1981158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4C340-7689-98A3-4E81-2E368F34C71A}"/>
              </a:ext>
            </a:extLst>
          </p:cNvPr>
          <p:cNvSpPr>
            <a:spLocks noGrp="1"/>
          </p:cNvSpPr>
          <p:nvPr>
            <p:ph type="title"/>
          </p:nvPr>
        </p:nvSpPr>
        <p:spPr/>
        <p:txBody>
          <a:bodyPr/>
          <a:lstStyle/>
          <a:p>
            <a:r>
              <a:rPr lang="en-US" dirty="0"/>
              <a:t>Improvements</a:t>
            </a:r>
          </a:p>
        </p:txBody>
      </p:sp>
      <p:sp>
        <p:nvSpPr>
          <p:cNvPr id="3" name="Content Placeholder 2">
            <a:extLst>
              <a:ext uri="{FF2B5EF4-FFF2-40B4-BE49-F238E27FC236}">
                <a16:creationId xmlns:a16="http://schemas.microsoft.com/office/drawing/2014/main" id="{77282B52-9764-568F-4841-C58EC5B34AE4}"/>
              </a:ext>
            </a:extLst>
          </p:cNvPr>
          <p:cNvSpPr>
            <a:spLocks noGrp="1"/>
          </p:cNvSpPr>
          <p:nvPr>
            <p:ph idx="1"/>
          </p:nvPr>
        </p:nvSpPr>
        <p:spPr/>
        <p:txBody>
          <a:bodyPr>
            <a:normAutofit fontScale="92500" lnSpcReduction="20000"/>
          </a:bodyPr>
          <a:lstStyle/>
          <a:p>
            <a:r>
              <a:rPr lang="en-US" dirty="0"/>
              <a:t>Deep Cleaning </a:t>
            </a:r>
          </a:p>
          <a:p>
            <a:r>
              <a:rPr lang="en-US" dirty="0"/>
              <a:t>Paint cabinets, floors, doors, walls (where needed)</a:t>
            </a:r>
          </a:p>
          <a:p>
            <a:r>
              <a:rPr lang="en-US" dirty="0"/>
              <a:t>Replace ceiling tiles- all matching &amp; help with smell</a:t>
            </a:r>
          </a:p>
          <a:p>
            <a:r>
              <a:rPr lang="en-US" dirty="0"/>
              <a:t>Mount AC unit from Leesburg in wall – rewire outlet</a:t>
            </a:r>
          </a:p>
          <a:p>
            <a:r>
              <a:rPr lang="en-US" dirty="0"/>
              <a:t>Add large lockable storage cabinets</a:t>
            </a:r>
          </a:p>
          <a:p>
            <a:r>
              <a:rPr lang="en-US" dirty="0"/>
              <a:t>Replace chairs</a:t>
            </a:r>
          </a:p>
          <a:p>
            <a:r>
              <a:rPr lang="en-US" dirty="0"/>
              <a:t>Add light to bathroom</a:t>
            </a:r>
          </a:p>
          <a:p>
            <a:r>
              <a:rPr lang="en-US" dirty="0"/>
              <a:t>Add mini frig</a:t>
            </a:r>
          </a:p>
          <a:p>
            <a:r>
              <a:rPr lang="en-US" dirty="0"/>
              <a:t>Fix Doors </a:t>
            </a:r>
          </a:p>
          <a:p>
            <a:r>
              <a:rPr lang="en-US" dirty="0"/>
              <a:t>Sell/Donate/Trash unneeded items </a:t>
            </a:r>
          </a:p>
        </p:txBody>
      </p:sp>
    </p:spTree>
    <p:extLst>
      <p:ext uri="{BB962C8B-B14F-4D97-AF65-F5344CB8AC3E}">
        <p14:creationId xmlns:p14="http://schemas.microsoft.com/office/powerpoint/2010/main" val="2484512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34DCE-67A5-6D3F-F8C4-5656B04E1168}"/>
              </a:ext>
            </a:extLst>
          </p:cNvPr>
          <p:cNvSpPr>
            <a:spLocks noGrp="1"/>
          </p:cNvSpPr>
          <p:nvPr>
            <p:ph type="title"/>
          </p:nvPr>
        </p:nvSpPr>
        <p:spPr/>
        <p:txBody>
          <a:bodyPr/>
          <a:lstStyle/>
          <a:p>
            <a:r>
              <a:rPr lang="en-US" dirty="0"/>
              <a:t>Investment</a:t>
            </a:r>
          </a:p>
        </p:txBody>
      </p:sp>
      <p:sp>
        <p:nvSpPr>
          <p:cNvPr id="3" name="Content Placeholder 2">
            <a:extLst>
              <a:ext uri="{FF2B5EF4-FFF2-40B4-BE49-F238E27FC236}">
                <a16:creationId xmlns:a16="http://schemas.microsoft.com/office/drawing/2014/main" id="{6A373032-4AD6-F47B-0C54-DB93600ECBF1}"/>
              </a:ext>
            </a:extLst>
          </p:cNvPr>
          <p:cNvSpPr>
            <a:spLocks noGrp="1"/>
          </p:cNvSpPr>
          <p:nvPr>
            <p:ph idx="1"/>
          </p:nvPr>
        </p:nvSpPr>
        <p:spPr>
          <a:xfrm>
            <a:off x="838200" y="4806669"/>
            <a:ext cx="10515600" cy="1394570"/>
          </a:xfrm>
        </p:spPr>
        <p:txBody>
          <a:bodyPr/>
          <a:lstStyle/>
          <a:p>
            <a:r>
              <a:rPr lang="en-US" dirty="0"/>
              <a:t>The project would also utilize the trash disposal budget for a dumpster or “Got Junk” pickup.</a:t>
            </a:r>
          </a:p>
        </p:txBody>
      </p:sp>
      <p:graphicFrame>
        <p:nvGraphicFramePr>
          <p:cNvPr id="4" name="Table 4">
            <a:extLst>
              <a:ext uri="{FF2B5EF4-FFF2-40B4-BE49-F238E27FC236}">
                <a16:creationId xmlns:a16="http://schemas.microsoft.com/office/drawing/2014/main" id="{6DB39FED-D9C7-FCEC-0AC4-AA9E9A9AE22A}"/>
              </a:ext>
            </a:extLst>
          </p:cNvPr>
          <p:cNvGraphicFramePr>
            <a:graphicFrameLocks noGrp="1"/>
          </p:cNvGraphicFramePr>
          <p:nvPr>
            <p:extLst>
              <p:ext uri="{D42A27DB-BD31-4B8C-83A1-F6EECF244321}">
                <p14:modId xmlns:p14="http://schemas.microsoft.com/office/powerpoint/2010/main" val="3670677366"/>
              </p:ext>
            </p:extLst>
          </p:nvPr>
        </p:nvGraphicFramePr>
        <p:xfrm>
          <a:off x="4260251" y="1690688"/>
          <a:ext cx="4064000" cy="25958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510149434"/>
                    </a:ext>
                  </a:extLst>
                </a:gridCol>
                <a:gridCol w="2032000">
                  <a:extLst>
                    <a:ext uri="{9D8B030D-6E8A-4147-A177-3AD203B41FA5}">
                      <a16:colId xmlns:a16="http://schemas.microsoft.com/office/drawing/2014/main" val="2337179063"/>
                    </a:ext>
                  </a:extLst>
                </a:gridCol>
              </a:tblGrid>
              <a:tr h="370840">
                <a:tc>
                  <a:txBody>
                    <a:bodyPr/>
                    <a:lstStyle/>
                    <a:p>
                      <a:r>
                        <a:rPr lang="en-US" dirty="0"/>
                        <a:t>Item</a:t>
                      </a:r>
                    </a:p>
                  </a:txBody>
                  <a:tcPr/>
                </a:tc>
                <a:tc>
                  <a:txBody>
                    <a:bodyPr/>
                    <a:lstStyle/>
                    <a:p>
                      <a:pPr algn="ctr"/>
                      <a:r>
                        <a:rPr lang="en-US" dirty="0"/>
                        <a:t>Cost </a:t>
                      </a:r>
                    </a:p>
                  </a:txBody>
                  <a:tcPr/>
                </a:tc>
                <a:extLst>
                  <a:ext uri="{0D108BD9-81ED-4DB2-BD59-A6C34878D82A}">
                    <a16:rowId xmlns:a16="http://schemas.microsoft.com/office/drawing/2014/main" val="1870386419"/>
                  </a:ext>
                </a:extLst>
              </a:tr>
              <a:tr h="370840">
                <a:tc>
                  <a:txBody>
                    <a:bodyPr/>
                    <a:lstStyle/>
                    <a:p>
                      <a:r>
                        <a:rPr lang="en-US" dirty="0"/>
                        <a:t>Ceiling Tiles</a:t>
                      </a:r>
                    </a:p>
                  </a:txBody>
                  <a:tcPr/>
                </a:tc>
                <a:tc>
                  <a:txBody>
                    <a:bodyPr/>
                    <a:lstStyle/>
                    <a:p>
                      <a:pPr algn="r"/>
                      <a:r>
                        <a:rPr lang="en-US" dirty="0"/>
                        <a:t>$150</a:t>
                      </a:r>
                    </a:p>
                  </a:txBody>
                  <a:tcPr/>
                </a:tc>
                <a:extLst>
                  <a:ext uri="{0D108BD9-81ED-4DB2-BD59-A6C34878D82A}">
                    <a16:rowId xmlns:a16="http://schemas.microsoft.com/office/drawing/2014/main" val="1191218732"/>
                  </a:ext>
                </a:extLst>
              </a:tr>
              <a:tr h="370840">
                <a:tc>
                  <a:txBody>
                    <a:bodyPr/>
                    <a:lstStyle/>
                    <a:p>
                      <a:r>
                        <a:rPr lang="en-US" dirty="0"/>
                        <a:t>Paint</a:t>
                      </a:r>
                    </a:p>
                  </a:txBody>
                  <a:tcPr/>
                </a:tc>
                <a:tc>
                  <a:txBody>
                    <a:bodyPr/>
                    <a:lstStyle/>
                    <a:p>
                      <a:pPr algn="r"/>
                      <a:r>
                        <a:rPr lang="en-US" dirty="0"/>
                        <a:t>$250</a:t>
                      </a:r>
                    </a:p>
                  </a:txBody>
                  <a:tcPr/>
                </a:tc>
                <a:extLst>
                  <a:ext uri="{0D108BD9-81ED-4DB2-BD59-A6C34878D82A}">
                    <a16:rowId xmlns:a16="http://schemas.microsoft.com/office/drawing/2014/main" val="3287527109"/>
                  </a:ext>
                </a:extLst>
              </a:tr>
              <a:tr h="370840">
                <a:tc>
                  <a:txBody>
                    <a:bodyPr/>
                    <a:lstStyle/>
                    <a:p>
                      <a:r>
                        <a:rPr lang="en-US" dirty="0"/>
                        <a:t>Cabinets</a:t>
                      </a:r>
                    </a:p>
                  </a:txBody>
                  <a:tcPr/>
                </a:tc>
                <a:tc>
                  <a:txBody>
                    <a:bodyPr/>
                    <a:lstStyle/>
                    <a:p>
                      <a:pPr algn="r"/>
                      <a:r>
                        <a:rPr lang="en-US" dirty="0"/>
                        <a:t>$2,100</a:t>
                      </a:r>
                    </a:p>
                  </a:txBody>
                  <a:tcPr/>
                </a:tc>
                <a:extLst>
                  <a:ext uri="{0D108BD9-81ED-4DB2-BD59-A6C34878D82A}">
                    <a16:rowId xmlns:a16="http://schemas.microsoft.com/office/drawing/2014/main" val="2515647133"/>
                  </a:ext>
                </a:extLst>
              </a:tr>
              <a:tr h="370840">
                <a:tc>
                  <a:txBody>
                    <a:bodyPr/>
                    <a:lstStyle/>
                    <a:p>
                      <a:r>
                        <a:rPr lang="en-US" dirty="0"/>
                        <a:t>Bathroom Light</a:t>
                      </a:r>
                    </a:p>
                  </a:txBody>
                  <a:tcPr/>
                </a:tc>
                <a:tc>
                  <a:txBody>
                    <a:bodyPr/>
                    <a:lstStyle/>
                    <a:p>
                      <a:pPr algn="r"/>
                      <a:r>
                        <a:rPr lang="en-US" dirty="0"/>
                        <a:t>$100</a:t>
                      </a:r>
                    </a:p>
                  </a:txBody>
                  <a:tcPr>
                    <a:lnB w="12700" cmpd="sng">
                      <a:noFill/>
                    </a:lnB>
                  </a:tcPr>
                </a:tc>
                <a:extLst>
                  <a:ext uri="{0D108BD9-81ED-4DB2-BD59-A6C34878D82A}">
                    <a16:rowId xmlns:a16="http://schemas.microsoft.com/office/drawing/2014/main" val="2850597103"/>
                  </a:ext>
                </a:extLst>
              </a:tr>
              <a:tr h="370840">
                <a:tc>
                  <a:txBody>
                    <a:bodyPr/>
                    <a:lstStyle/>
                    <a:p>
                      <a:r>
                        <a:rPr lang="en-US" dirty="0"/>
                        <a:t>Misc.</a:t>
                      </a:r>
                    </a:p>
                  </a:txBody>
                  <a:tcPr>
                    <a:lnR w="12700" cmpd="sng">
                      <a:noFill/>
                    </a:lnR>
                  </a:tcPr>
                </a:tc>
                <a:tc>
                  <a:txBody>
                    <a:bodyPr/>
                    <a:lstStyle/>
                    <a:p>
                      <a:pPr algn="r"/>
                      <a:r>
                        <a:rPr lang="en-US" dirty="0"/>
                        <a:t>$150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93632789"/>
                  </a:ext>
                </a:extLst>
              </a:tr>
              <a:tr h="370840">
                <a:tc>
                  <a:txBody>
                    <a:bodyPr/>
                    <a:lstStyle/>
                    <a:p>
                      <a:r>
                        <a:rPr lang="en-US" dirty="0"/>
                        <a:t>Total</a:t>
                      </a:r>
                    </a:p>
                  </a:txBody>
                  <a:tcPr/>
                </a:tc>
                <a:tc>
                  <a:txBody>
                    <a:bodyPr/>
                    <a:lstStyle/>
                    <a:p>
                      <a:pPr algn="r"/>
                      <a:r>
                        <a:rPr lang="en-US" dirty="0"/>
                        <a:t>$2,700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8807320"/>
                  </a:ext>
                </a:extLst>
              </a:tr>
            </a:tbl>
          </a:graphicData>
        </a:graphic>
      </p:graphicFrame>
    </p:spTree>
    <p:extLst>
      <p:ext uri="{BB962C8B-B14F-4D97-AF65-F5344CB8AC3E}">
        <p14:creationId xmlns:p14="http://schemas.microsoft.com/office/powerpoint/2010/main" val="215861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46AEE-4F91-E9B7-266B-85592938EC16}"/>
              </a:ext>
            </a:extLst>
          </p:cNvPr>
          <p:cNvSpPr>
            <a:spLocks noGrp="1"/>
          </p:cNvSpPr>
          <p:nvPr>
            <p:ph type="title"/>
          </p:nvPr>
        </p:nvSpPr>
        <p:spPr/>
        <p:txBody>
          <a:bodyPr/>
          <a:lstStyle/>
          <a:p>
            <a:r>
              <a:rPr lang="en-US" dirty="0"/>
              <a:t>Cabinets</a:t>
            </a:r>
          </a:p>
        </p:txBody>
      </p:sp>
      <p:pic>
        <p:nvPicPr>
          <p:cNvPr id="5" name="Content Placeholder 4">
            <a:extLst>
              <a:ext uri="{FF2B5EF4-FFF2-40B4-BE49-F238E27FC236}">
                <a16:creationId xmlns:a16="http://schemas.microsoft.com/office/drawing/2014/main" id="{B45CA7F1-EEDF-EC86-4386-8A1A1E48CED8}"/>
              </a:ext>
            </a:extLst>
          </p:cNvPr>
          <p:cNvPicPr>
            <a:picLocks noGrp="1" noChangeAspect="1"/>
          </p:cNvPicPr>
          <p:nvPr>
            <p:ph idx="1"/>
          </p:nvPr>
        </p:nvPicPr>
        <p:blipFill>
          <a:blip r:embed="rId2"/>
          <a:stretch>
            <a:fillRect/>
          </a:stretch>
        </p:blipFill>
        <p:spPr>
          <a:xfrm>
            <a:off x="1724174" y="1873751"/>
            <a:ext cx="7646372" cy="4351338"/>
          </a:xfrm>
        </p:spPr>
      </p:pic>
    </p:spTree>
    <p:extLst>
      <p:ext uri="{BB962C8B-B14F-4D97-AF65-F5344CB8AC3E}">
        <p14:creationId xmlns:p14="http://schemas.microsoft.com/office/powerpoint/2010/main" val="2232073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22D5F-050A-C6E8-03EC-5D774AC7DE26}"/>
              </a:ext>
            </a:extLst>
          </p:cNvPr>
          <p:cNvSpPr>
            <a:spLocks noGrp="1"/>
          </p:cNvSpPr>
          <p:nvPr>
            <p:ph type="title"/>
          </p:nvPr>
        </p:nvSpPr>
        <p:spPr/>
        <p:txBody>
          <a:bodyPr/>
          <a:lstStyle/>
          <a:p>
            <a:r>
              <a:rPr lang="en-US" dirty="0"/>
              <a:t>Motion</a:t>
            </a:r>
          </a:p>
        </p:txBody>
      </p:sp>
      <p:sp>
        <p:nvSpPr>
          <p:cNvPr id="3" name="Content Placeholder 2">
            <a:extLst>
              <a:ext uri="{FF2B5EF4-FFF2-40B4-BE49-F238E27FC236}">
                <a16:creationId xmlns:a16="http://schemas.microsoft.com/office/drawing/2014/main" id="{75608552-6B3C-9594-045D-DB1DE004DDE3}"/>
              </a:ext>
            </a:extLst>
          </p:cNvPr>
          <p:cNvSpPr>
            <a:spLocks noGrp="1"/>
          </p:cNvSpPr>
          <p:nvPr>
            <p:ph idx="1"/>
          </p:nvPr>
        </p:nvSpPr>
        <p:spPr/>
        <p:txBody>
          <a:bodyPr>
            <a:normAutofit lnSpcReduction="10000"/>
          </a:bodyPr>
          <a:lstStyle/>
          <a:p>
            <a:r>
              <a:rPr lang="en-US" dirty="0"/>
              <a:t>Issue: The lower Building at Purcellville is exclusively used by one of the corporate members for storage and meeting space. During the pandemic this was not and issue but with more classes and events </a:t>
            </a:r>
            <a:r>
              <a:rPr lang="en-US" dirty="0" err="1"/>
              <a:t>Makersmiths</a:t>
            </a:r>
            <a:r>
              <a:rPr lang="en-US" dirty="0"/>
              <a:t> needs more areas to meet. </a:t>
            </a:r>
          </a:p>
          <a:p>
            <a:r>
              <a:rPr lang="en-US" dirty="0"/>
              <a:t>Solution: Invest in lockable cabinets that the corporate member can use and open the space for use by all members. </a:t>
            </a:r>
          </a:p>
          <a:p>
            <a:r>
              <a:rPr lang="en-US" dirty="0"/>
              <a:t>Tax Exempt Status: None</a:t>
            </a:r>
          </a:p>
          <a:p>
            <a:r>
              <a:rPr lang="en-US" dirty="0"/>
              <a:t>Motion: 1)Appoint John Dubelko as room steward for the Purcellville lower building classroom. 2) Authorized the expenditure of up to but not exceeding $2,750 for improvement to the lower building classroom, including adding lockable storage.  </a:t>
            </a:r>
          </a:p>
        </p:txBody>
      </p:sp>
    </p:spTree>
    <p:extLst>
      <p:ext uri="{BB962C8B-B14F-4D97-AF65-F5344CB8AC3E}">
        <p14:creationId xmlns:p14="http://schemas.microsoft.com/office/powerpoint/2010/main" val="40774122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394</Words>
  <Application>Microsoft Office PowerPoint</Application>
  <PresentationFormat>Widescreen</PresentationFormat>
  <Paragraphs>38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Purcellville  Lower Classroom Makeover</vt:lpstr>
      <vt:lpstr>Overview</vt:lpstr>
      <vt:lpstr>Improvements</vt:lpstr>
      <vt:lpstr>Investment</vt:lpstr>
      <vt:lpstr>Cabinets</vt:lpstr>
      <vt:lpstr>Motion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Purcellville  Lower Classroom Makeover</dc:title>
  <dc:creator>John Dubelko</dc:creator>
  <cp:lastModifiedBy>John Dubelko</cp:lastModifiedBy>
  <cp:revision>1</cp:revision>
  <dcterms:created xsi:type="dcterms:W3CDTF">2022-07-16T14:29:38Z</dcterms:created>
  <dcterms:modified xsi:type="dcterms:W3CDTF">2022-07-16T15:16:23Z</dcterms:modified>
</cp:coreProperties>
</file>