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2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76" y="-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December 2020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577850" y="1191237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$7,587.15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$7,290.16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  296.99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77850" y="3848100"/>
            <a:ext cx="25177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Bank Account Balance</a:t>
            </a:r>
          </a:p>
          <a:p>
            <a:endParaRPr lang="en-US" sz="1000" dirty="0"/>
          </a:p>
          <a:p>
            <a:r>
              <a:rPr lang="en-US" sz="1000" dirty="0"/>
              <a:t>EOM Jan	$60,976.86</a:t>
            </a:r>
          </a:p>
          <a:p>
            <a:r>
              <a:rPr lang="en-US" sz="1000" dirty="0"/>
              <a:t>EOM Nov	$68,477.49</a:t>
            </a:r>
          </a:p>
          <a:p>
            <a:r>
              <a:rPr lang="en-US" sz="1000" dirty="0"/>
              <a:t>EOM Dec	$68,774.48</a:t>
            </a:r>
          </a:p>
          <a:p>
            <a:r>
              <a:rPr lang="en-US" sz="1000" dirty="0"/>
              <a:t>As of Jan 27	$64,537.39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8019382-2218-4167-84F9-349CD047E3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3527232"/>
              </p:ext>
            </p:extLst>
          </p:nvPr>
        </p:nvGraphicFramePr>
        <p:xfrm>
          <a:off x="3028950" y="338138"/>
          <a:ext cx="6134100" cy="618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6134299" imgH="6181769" progId="Excel.Sheet.12">
                  <p:embed/>
                </p:oleObj>
              </mc:Choice>
              <mc:Fallback>
                <p:oleObj name="Worksheet" r:id="rId6" imgW="6134299" imgH="618176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28950" y="338138"/>
                        <a:ext cx="6134100" cy="6181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04CFBA-E3BC-43EC-8A18-DE718459E489}"/>
              </a:ext>
            </a:extLst>
          </p:cNvPr>
          <p:cNvSpPr txBox="1"/>
          <p:nvPr/>
        </p:nvSpPr>
        <p:spPr>
          <a:xfrm>
            <a:off x="184150" y="1308100"/>
            <a:ext cx="218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Year-to-Date</a:t>
            </a:r>
          </a:p>
          <a:p>
            <a:r>
              <a:rPr lang="en-US" sz="1200" dirty="0">
                <a:highlight>
                  <a:srgbClr val="00FF00"/>
                </a:highlight>
              </a:rPr>
              <a:t>Total Income	$109,573.96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	$  95,531.38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$  14,042.58</a:t>
            </a:r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9C2195E-B9FA-4768-A901-1FC0CB46A8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569258"/>
              </p:ext>
            </p:extLst>
          </p:nvPr>
        </p:nvGraphicFramePr>
        <p:xfrm>
          <a:off x="2562225" y="2238375"/>
          <a:ext cx="7083418" cy="29592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2654">
                  <a:extLst>
                    <a:ext uri="{9D8B030D-6E8A-4147-A177-3AD203B41FA5}">
                      <a16:colId xmlns:a16="http://schemas.microsoft.com/office/drawing/2014/main" val="377426857"/>
                    </a:ext>
                  </a:extLst>
                </a:gridCol>
                <a:gridCol w="202654">
                  <a:extLst>
                    <a:ext uri="{9D8B030D-6E8A-4147-A177-3AD203B41FA5}">
                      <a16:colId xmlns:a16="http://schemas.microsoft.com/office/drawing/2014/main" val="2141598185"/>
                    </a:ext>
                  </a:extLst>
                </a:gridCol>
                <a:gridCol w="202654">
                  <a:extLst>
                    <a:ext uri="{9D8B030D-6E8A-4147-A177-3AD203B41FA5}">
                      <a16:colId xmlns:a16="http://schemas.microsoft.com/office/drawing/2014/main" val="3618207168"/>
                    </a:ext>
                  </a:extLst>
                </a:gridCol>
                <a:gridCol w="202654">
                  <a:extLst>
                    <a:ext uri="{9D8B030D-6E8A-4147-A177-3AD203B41FA5}">
                      <a16:colId xmlns:a16="http://schemas.microsoft.com/office/drawing/2014/main" val="2295552818"/>
                    </a:ext>
                  </a:extLst>
                </a:gridCol>
                <a:gridCol w="202654">
                  <a:extLst>
                    <a:ext uri="{9D8B030D-6E8A-4147-A177-3AD203B41FA5}">
                      <a16:colId xmlns:a16="http://schemas.microsoft.com/office/drawing/2014/main" val="2693968874"/>
                    </a:ext>
                  </a:extLst>
                </a:gridCol>
                <a:gridCol w="202654">
                  <a:extLst>
                    <a:ext uri="{9D8B030D-6E8A-4147-A177-3AD203B41FA5}">
                      <a16:colId xmlns:a16="http://schemas.microsoft.com/office/drawing/2014/main" val="4165462093"/>
                    </a:ext>
                  </a:extLst>
                </a:gridCol>
                <a:gridCol w="2064549">
                  <a:extLst>
                    <a:ext uri="{9D8B030D-6E8A-4147-A177-3AD203B41FA5}">
                      <a16:colId xmlns:a16="http://schemas.microsoft.com/office/drawing/2014/main" val="386552049"/>
                    </a:ext>
                  </a:extLst>
                </a:gridCol>
                <a:gridCol w="674461">
                  <a:extLst>
                    <a:ext uri="{9D8B030D-6E8A-4147-A177-3AD203B41FA5}">
                      <a16:colId xmlns:a16="http://schemas.microsoft.com/office/drawing/2014/main" val="3526373210"/>
                    </a:ext>
                  </a:extLst>
                </a:gridCol>
                <a:gridCol w="151991">
                  <a:extLst>
                    <a:ext uri="{9D8B030D-6E8A-4147-A177-3AD203B41FA5}">
                      <a16:colId xmlns:a16="http://schemas.microsoft.com/office/drawing/2014/main" val="26501829"/>
                    </a:ext>
                  </a:extLst>
                </a:gridCol>
                <a:gridCol w="582633">
                  <a:extLst>
                    <a:ext uri="{9D8B030D-6E8A-4147-A177-3AD203B41FA5}">
                      <a16:colId xmlns:a16="http://schemas.microsoft.com/office/drawing/2014/main" val="3223404247"/>
                    </a:ext>
                  </a:extLst>
                </a:gridCol>
                <a:gridCol w="151991">
                  <a:extLst>
                    <a:ext uri="{9D8B030D-6E8A-4147-A177-3AD203B41FA5}">
                      <a16:colId xmlns:a16="http://schemas.microsoft.com/office/drawing/2014/main" val="2482178242"/>
                    </a:ext>
                  </a:extLst>
                </a:gridCol>
                <a:gridCol w="797954">
                  <a:extLst>
                    <a:ext uri="{9D8B030D-6E8A-4147-A177-3AD203B41FA5}">
                      <a16:colId xmlns:a16="http://schemas.microsoft.com/office/drawing/2014/main" val="795118937"/>
                    </a:ext>
                  </a:extLst>
                </a:gridCol>
                <a:gridCol w="151991">
                  <a:extLst>
                    <a:ext uri="{9D8B030D-6E8A-4147-A177-3AD203B41FA5}">
                      <a16:colId xmlns:a16="http://schemas.microsoft.com/office/drawing/2014/main" val="4238346225"/>
                    </a:ext>
                  </a:extLst>
                </a:gridCol>
                <a:gridCol w="683960">
                  <a:extLst>
                    <a:ext uri="{9D8B030D-6E8A-4147-A177-3AD203B41FA5}">
                      <a16:colId xmlns:a16="http://schemas.microsoft.com/office/drawing/2014/main" val="1537302047"/>
                    </a:ext>
                  </a:extLst>
                </a:gridCol>
                <a:gridCol w="607964">
                  <a:extLst>
                    <a:ext uri="{9D8B030D-6E8A-4147-A177-3AD203B41FA5}">
                      <a16:colId xmlns:a16="http://schemas.microsoft.com/office/drawing/2014/main" val="131409310"/>
                    </a:ext>
                  </a:extLst>
                </a:gridCol>
              </a:tblGrid>
              <a:tr h="5132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False </a:t>
                      </a:r>
                      <a:r>
                        <a:rPr lang="en-US" sz="800" u="none" strike="noStrike" dirty="0" err="1">
                          <a:effectLst/>
                        </a:rPr>
                        <a:t>False</a:t>
                      </a:r>
                      <a:r>
                        <a:rPr lang="en-US" sz="800" u="none" strike="noStrike" dirty="0">
                          <a:effectLst/>
                        </a:rPr>
                        <a:t> </a:t>
                      </a:r>
                      <a:endParaRPr lang="en-US" sz="80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Jan - Dec 20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Budget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$ Over Budget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% of Budget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94866342"/>
                  </a:ext>
                </a:extLst>
              </a:tr>
              <a:tr h="21051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Ordinary Income/Expense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043730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59052871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41010 · Donations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8,048.30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1,200.00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6,848.30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670.69%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90261968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41200 · Laser Fee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2,129.30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2,400.00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-270.70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88.72%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850518652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46400 · Other Types of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334.00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36684759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47200 · Program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34185347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47220 · Corporate membership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5,000.00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15,000.00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-10,000.00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33.33%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64145963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47230 · Membership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83,550.00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92,700.00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-9,150.00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90.13%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10488532"/>
                  </a:ext>
                </a:extLst>
              </a:tr>
              <a:tr h="21051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47240 · Program Service Fees (Classes)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10,512.36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15,600.00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-5,087.64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67.39%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4829268"/>
                  </a:ext>
                </a:extLst>
              </a:tr>
              <a:tr h="21051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47200 · Program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99,062.36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123,300.00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-24,237.64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80.34%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48458961"/>
                  </a:ext>
                </a:extLst>
              </a:tr>
              <a:tr h="210516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109,573.96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126,900.00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-17,326.04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86.35%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47408896"/>
                  </a:ext>
                </a:extLst>
              </a:tr>
              <a:tr h="200492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Gross Profit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109,573.96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126,900.00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-17,326.04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86.35%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50968716"/>
                  </a:ext>
                </a:extLst>
              </a:tr>
            </a:tbl>
          </a:graphicData>
        </a:graphic>
      </p:graphicFrame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50C979-1777-4ADC-AAE9-D695200EC40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91B94E-55BF-4DAF-A169-0DD5F3E6DF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2DB8E-BD40-4A7A-BBD6-E59790ED4C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D69A332-05A4-4642-AA95-804BD9C7EFE2}"/>
              </a:ext>
            </a:extLst>
          </p:cNvPr>
          <p:cNvGraphicFramePr>
            <a:graphicFrameLocks noGrp="1"/>
          </p:cNvGraphicFramePr>
          <p:nvPr/>
        </p:nvGraphicFramePr>
        <p:xfrm>
          <a:off x="3199847" y="1600196"/>
          <a:ext cx="5792306" cy="43830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939">
                  <a:extLst>
                    <a:ext uri="{9D8B030D-6E8A-4147-A177-3AD203B41FA5}">
                      <a16:colId xmlns:a16="http://schemas.microsoft.com/office/drawing/2014/main" val="3465802751"/>
                    </a:ext>
                  </a:extLst>
                </a:gridCol>
                <a:gridCol w="165939">
                  <a:extLst>
                    <a:ext uri="{9D8B030D-6E8A-4147-A177-3AD203B41FA5}">
                      <a16:colId xmlns:a16="http://schemas.microsoft.com/office/drawing/2014/main" val="1266628997"/>
                    </a:ext>
                  </a:extLst>
                </a:gridCol>
                <a:gridCol w="165939">
                  <a:extLst>
                    <a:ext uri="{9D8B030D-6E8A-4147-A177-3AD203B41FA5}">
                      <a16:colId xmlns:a16="http://schemas.microsoft.com/office/drawing/2014/main" val="974148373"/>
                    </a:ext>
                  </a:extLst>
                </a:gridCol>
                <a:gridCol w="163346">
                  <a:extLst>
                    <a:ext uri="{9D8B030D-6E8A-4147-A177-3AD203B41FA5}">
                      <a16:colId xmlns:a16="http://schemas.microsoft.com/office/drawing/2014/main" val="638125567"/>
                    </a:ext>
                  </a:extLst>
                </a:gridCol>
                <a:gridCol w="163346">
                  <a:extLst>
                    <a:ext uri="{9D8B030D-6E8A-4147-A177-3AD203B41FA5}">
                      <a16:colId xmlns:a16="http://schemas.microsoft.com/office/drawing/2014/main" val="4010902820"/>
                    </a:ext>
                  </a:extLst>
                </a:gridCol>
                <a:gridCol w="163346">
                  <a:extLst>
                    <a:ext uri="{9D8B030D-6E8A-4147-A177-3AD203B41FA5}">
                      <a16:colId xmlns:a16="http://schemas.microsoft.com/office/drawing/2014/main" val="2176869375"/>
                    </a:ext>
                  </a:extLst>
                </a:gridCol>
                <a:gridCol w="1690503">
                  <a:extLst>
                    <a:ext uri="{9D8B030D-6E8A-4147-A177-3AD203B41FA5}">
                      <a16:colId xmlns:a16="http://schemas.microsoft.com/office/drawing/2014/main" val="1462807926"/>
                    </a:ext>
                  </a:extLst>
                </a:gridCol>
                <a:gridCol w="552265">
                  <a:extLst>
                    <a:ext uri="{9D8B030D-6E8A-4147-A177-3AD203B41FA5}">
                      <a16:colId xmlns:a16="http://schemas.microsoft.com/office/drawing/2014/main" val="2939111415"/>
                    </a:ext>
                  </a:extLst>
                </a:gridCol>
                <a:gridCol w="124454">
                  <a:extLst>
                    <a:ext uri="{9D8B030D-6E8A-4147-A177-3AD203B41FA5}">
                      <a16:colId xmlns:a16="http://schemas.microsoft.com/office/drawing/2014/main" val="3024378884"/>
                    </a:ext>
                  </a:extLst>
                </a:gridCol>
                <a:gridCol w="477075">
                  <a:extLst>
                    <a:ext uri="{9D8B030D-6E8A-4147-A177-3AD203B41FA5}">
                      <a16:colId xmlns:a16="http://schemas.microsoft.com/office/drawing/2014/main" val="1808428956"/>
                    </a:ext>
                  </a:extLst>
                </a:gridCol>
                <a:gridCol w="124454">
                  <a:extLst>
                    <a:ext uri="{9D8B030D-6E8A-4147-A177-3AD203B41FA5}">
                      <a16:colId xmlns:a16="http://schemas.microsoft.com/office/drawing/2014/main" val="1231798617"/>
                    </a:ext>
                  </a:extLst>
                </a:gridCol>
                <a:gridCol w="653385">
                  <a:extLst>
                    <a:ext uri="{9D8B030D-6E8A-4147-A177-3AD203B41FA5}">
                      <a16:colId xmlns:a16="http://schemas.microsoft.com/office/drawing/2014/main" val="1505366991"/>
                    </a:ext>
                  </a:extLst>
                </a:gridCol>
                <a:gridCol w="124454">
                  <a:extLst>
                    <a:ext uri="{9D8B030D-6E8A-4147-A177-3AD203B41FA5}">
                      <a16:colId xmlns:a16="http://schemas.microsoft.com/office/drawing/2014/main" val="161770280"/>
                    </a:ext>
                  </a:extLst>
                </a:gridCol>
                <a:gridCol w="560044">
                  <a:extLst>
                    <a:ext uri="{9D8B030D-6E8A-4147-A177-3AD203B41FA5}">
                      <a16:colId xmlns:a16="http://schemas.microsoft.com/office/drawing/2014/main" val="1628788511"/>
                    </a:ext>
                  </a:extLst>
                </a:gridCol>
                <a:gridCol w="497817">
                  <a:extLst>
                    <a:ext uri="{9D8B030D-6E8A-4147-A177-3AD203B41FA5}">
                      <a16:colId xmlns:a16="http://schemas.microsoft.com/office/drawing/2014/main" val="1690576626"/>
                    </a:ext>
                  </a:extLst>
                </a:gridCol>
              </a:tblGrid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Expense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22953892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60900 · Business Expenses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18218437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60910 · Property Tax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225.29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207.96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17.33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108.33%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5690758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60920 · Business Registration Fees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25.00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25.00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100.0%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7912858"/>
                  </a:ext>
                </a:extLst>
              </a:tr>
              <a:tr h="163200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60930 · Business Tax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332.97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352.80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-19.83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94.38%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5179788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Total 60900 · Business Expenses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583.26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585.76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-2.50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99.57%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9245127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62100 · Contract Services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1564864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62110 · Accounting Fees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175.00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3,000.00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-2,825.00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5.83%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97027815"/>
                  </a:ext>
                </a:extLst>
              </a:tr>
              <a:tr h="163200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62140 · Legal Fees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315.50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291641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Total 62100 · Contract Services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490.50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3,000.00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-2,509.50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16.35%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9865230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62600 · Merchant Processing Fees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3,432.11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3,480.00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-47.89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98.62%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6701226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62800 · Facilities and Equipment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04778190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dirty="0">
                          <a:effectLst/>
                        </a:rPr>
                        <a:t>62840 · Equip Rental and Maintenance</a:t>
                      </a:r>
                      <a:endParaRPr lang="en-US" sz="700" b="1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336.09</a:t>
                      </a:r>
                      <a:endParaRPr lang="en-US" sz="70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-363.91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48.01%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2452631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62850 · Shop Supplies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1,603.16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4,800.00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-3,196.84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33.4%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576270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62860 · Facility Setup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18,499.32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21,500.00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-3,000.68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86.04%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63261715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62890 · Rent, Parking, Utilities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4363754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62891 · Power Leesburg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 dirty="0">
                          <a:effectLst/>
                        </a:rPr>
                        <a:t>3,563.19</a:t>
                      </a:r>
                      <a:endParaRPr lang="en-US" sz="700" b="0" i="0" u="none" strike="noStrike" dirty="0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5,900.00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-2,336.81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60.39%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64237622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62892 · Water/Internet Leesburg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100.0%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926676827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62893 · Rent Leesburg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27,600.00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43,200.00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-15,600.00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63.89%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61040519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62894 · Leesburg Rent Credit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-15,600.00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15,600.00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0.0%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68157870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62895 · Rent Purcellville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24,750.00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27,000.00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-2,250.00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91.67%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6246855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62896 · Power Purcellville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3,641.69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5,500.00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-1,858.31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66.21%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97639511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62897 · Water Purcellville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538.31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-661.69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44.86%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59361006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62898 · Internet Purcellville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1,072.42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1,200.00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-127.58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89.37%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95670428"/>
                  </a:ext>
                </a:extLst>
              </a:tr>
              <a:tr h="163200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62899 · Propane Purcellville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994.62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2,700.00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-1,705.38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36.84%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57961763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Total 62890 · Rent, Parking, Utilities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63,360.23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72,300.00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-8,939.77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87.64%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72664189"/>
                  </a:ext>
                </a:extLst>
              </a:tr>
              <a:tr h="163200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62800 · Facilities and Equipment - Other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69.00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46964624"/>
                  </a:ext>
                </a:extLst>
              </a:tr>
              <a:tr h="155429"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>
                          <a:effectLst/>
                        </a:rPr>
                        <a:t>Total 62800 · Facilities and Equipment</a:t>
                      </a:r>
                      <a:endParaRPr lang="en-US" sz="7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83,867.80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99,300.00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-15,432.20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u="none" strike="noStrike">
                          <a:effectLst/>
                        </a:rPr>
                        <a:t>84.46%</a:t>
                      </a:r>
                      <a:endParaRPr lang="en-US" sz="7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54941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18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866FD4-F656-4469-9407-BFB95F9275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A09D1A-F796-4F4B-BE32-2B06325E91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3CC8F6-6EEF-488D-A268-DBF5AECCCD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7CF6536-261E-4A73-80BB-C5AF0ED2CF3D}"/>
              </a:ext>
            </a:extLst>
          </p:cNvPr>
          <p:cNvGraphicFramePr>
            <a:graphicFrameLocks noGrp="1"/>
          </p:cNvGraphicFramePr>
          <p:nvPr/>
        </p:nvGraphicFramePr>
        <p:xfrm>
          <a:off x="2546351" y="2162969"/>
          <a:ext cx="7099298" cy="3257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382">
                  <a:extLst>
                    <a:ext uri="{9D8B030D-6E8A-4147-A177-3AD203B41FA5}">
                      <a16:colId xmlns:a16="http://schemas.microsoft.com/office/drawing/2014/main" val="624396662"/>
                    </a:ext>
                  </a:extLst>
                </a:gridCol>
                <a:gridCol w="203382">
                  <a:extLst>
                    <a:ext uri="{9D8B030D-6E8A-4147-A177-3AD203B41FA5}">
                      <a16:colId xmlns:a16="http://schemas.microsoft.com/office/drawing/2014/main" val="1908270985"/>
                    </a:ext>
                  </a:extLst>
                </a:gridCol>
                <a:gridCol w="203382">
                  <a:extLst>
                    <a:ext uri="{9D8B030D-6E8A-4147-A177-3AD203B41FA5}">
                      <a16:colId xmlns:a16="http://schemas.microsoft.com/office/drawing/2014/main" val="3195474406"/>
                    </a:ext>
                  </a:extLst>
                </a:gridCol>
                <a:gridCol w="203382">
                  <a:extLst>
                    <a:ext uri="{9D8B030D-6E8A-4147-A177-3AD203B41FA5}">
                      <a16:colId xmlns:a16="http://schemas.microsoft.com/office/drawing/2014/main" val="539470985"/>
                    </a:ext>
                  </a:extLst>
                </a:gridCol>
                <a:gridCol w="200204">
                  <a:extLst>
                    <a:ext uri="{9D8B030D-6E8A-4147-A177-3AD203B41FA5}">
                      <a16:colId xmlns:a16="http://schemas.microsoft.com/office/drawing/2014/main" val="49153929"/>
                    </a:ext>
                  </a:extLst>
                </a:gridCol>
                <a:gridCol w="200204">
                  <a:extLst>
                    <a:ext uri="{9D8B030D-6E8A-4147-A177-3AD203B41FA5}">
                      <a16:colId xmlns:a16="http://schemas.microsoft.com/office/drawing/2014/main" val="2237275026"/>
                    </a:ext>
                  </a:extLst>
                </a:gridCol>
                <a:gridCol w="2068775">
                  <a:extLst>
                    <a:ext uri="{9D8B030D-6E8A-4147-A177-3AD203B41FA5}">
                      <a16:colId xmlns:a16="http://schemas.microsoft.com/office/drawing/2014/main" val="820006945"/>
                    </a:ext>
                  </a:extLst>
                </a:gridCol>
                <a:gridCol w="676880">
                  <a:extLst>
                    <a:ext uri="{9D8B030D-6E8A-4147-A177-3AD203B41FA5}">
                      <a16:colId xmlns:a16="http://schemas.microsoft.com/office/drawing/2014/main" val="1196114524"/>
                    </a:ext>
                  </a:extLst>
                </a:gridCol>
                <a:gridCol w="152536">
                  <a:extLst>
                    <a:ext uri="{9D8B030D-6E8A-4147-A177-3AD203B41FA5}">
                      <a16:colId xmlns:a16="http://schemas.microsoft.com/office/drawing/2014/main" val="3652746128"/>
                    </a:ext>
                  </a:extLst>
                </a:gridCol>
                <a:gridCol w="584723">
                  <a:extLst>
                    <a:ext uri="{9D8B030D-6E8A-4147-A177-3AD203B41FA5}">
                      <a16:colId xmlns:a16="http://schemas.microsoft.com/office/drawing/2014/main" val="734635508"/>
                    </a:ext>
                  </a:extLst>
                </a:gridCol>
                <a:gridCol w="152536">
                  <a:extLst>
                    <a:ext uri="{9D8B030D-6E8A-4147-A177-3AD203B41FA5}">
                      <a16:colId xmlns:a16="http://schemas.microsoft.com/office/drawing/2014/main" val="3696227642"/>
                    </a:ext>
                  </a:extLst>
                </a:gridCol>
                <a:gridCol w="800816">
                  <a:extLst>
                    <a:ext uri="{9D8B030D-6E8A-4147-A177-3AD203B41FA5}">
                      <a16:colId xmlns:a16="http://schemas.microsoft.com/office/drawing/2014/main" val="2877883256"/>
                    </a:ext>
                  </a:extLst>
                </a:gridCol>
                <a:gridCol w="152536">
                  <a:extLst>
                    <a:ext uri="{9D8B030D-6E8A-4147-A177-3AD203B41FA5}">
                      <a16:colId xmlns:a16="http://schemas.microsoft.com/office/drawing/2014/main" val="775113077"/>
                    </a:ext>
                  </a:extLst>
                </a:gridCol>
                <a:gridCol w="686414">
                  <a:extLst>
                    <a:ext uri="{9D8B030D-6E8A-4147-A177-3AD203B41FA5}">
                      <a16:colId xmlns:a16="http://schemas.microsoft.com/office/drawing/2014/main" val="1229575716"/>
                    </a:ext>
                  </a:extLst>
                </a:gridCol>
                <a:gridCol w="610146">
                  <a:extLst>
                    <a:ext uri="{9D8B030D-6E8A-4147-A177-3AD203B41FA5}">
                      <a16:colId xmlns:a16="http://schemas.microsoft.com/office/drawing/2014/main" val="62104685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65000 · Operations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988934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65020 · Postage, Mailing Service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33.00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-87.00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27.5%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27277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65030 · Printing and Copying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691.37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660.00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31.37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104.75%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02345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65040 · Supplies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170.61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-429.39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28.44%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209023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65050 · Telephone, Telecommunications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2,553.88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2,640.00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-86.12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96.74%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214213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65060 · Interest Expense -Capital Lease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349.99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351.66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-1.67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99.53%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8171839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65070 · Bank Fees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69.12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-50.88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57.6%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0796337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65000 · Operations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3,867.97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4,491.66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-623.69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86.11%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312001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65100 · Other Types of Expenses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954826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65110 · Associations/Marketing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1,200.00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-1,200.00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0.0%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77148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65120 · Insurance - Liability, D and O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2,835.00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2,724.00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111.00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104.08%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391757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65160 · Other Costs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454.74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1455321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65100 · Other Types of Expenses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3,289.74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3,924.00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-634.26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83.84%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8708871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Total Expense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95,531.38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114,781.42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-19,250.04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83.23%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5472384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Net Ordinary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14,042.58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12,118.58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1,924.00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115.88%</a:t>
                      </a:r>
                      <a:endParaRPr lang="en-US" sz="800" b="0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82595442"/>
                  </a:ext>
                </a:extLst>
              </a:tr>
              <a:tr h="15240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Net Income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14,042.58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12,118.58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1,924.00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u="none" strike="noStrike">
                          <a:effectLst/>
                        </a:rPr>
                        <a:t>115.88%</a:t>
                      </a:r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0250874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1" i="0" u="none" strike="noStrike">
                        <a:solidFill>
                          <a:srgbClr val="32323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74129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487508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666</TotalTime>
  <Words>593</Words>
  <Application>Microsoft Office PowerPoint</Application>
  <PresentationFormat>Widescreen</PresentationFormat>
  <Paragraphs>261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Gotham Medium</vt:lpstr>
      <vt:lpstr>Gothic medium</vt:lpstr>
      <vt:lpstr>Makersmiths_White</vt:lpstr>
      <vt:lpstr>Makersmiths_2</vt:lpstr>
      <vt:lpstr>Makersmiths2</vt:lpstr>
      <vt:lpstr>Microsoft Excel Worksheet</vt:lpstr>
      <vt:lpstr>December 2020 Financials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86</cp:revision>
  <dcterms:created xsi:type="dcterms:W3CDTF">2018-01-30T02:47:39Z</dcterms:created>
  <dcterms:modified xsi:type="dcterms:W3CDTF">2021-01-27T22:18:13Z</dcterms:modified>
</cp:coreProperties>
</file>