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  <p:sldMasterId id="2147483688" r:id="rId3"/>
  </p:sldMasterIdLst>
  <p:sldIdLst>
    <p:sldId id="256" r:id="rId4"/>
    <p:sldId id="257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E8D93AF2-AF8B-482E-94EC-0AD08E3D7E21}" type="datetimeFigureOut">
              <a:rPr lang="en-US" smtClean="0"/>
              <a:t>2/26/2020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Shape 31"/>
          <p:cNvSpPr/>
          <p:nvPr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47291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AE652-4C2B-4974-A14D-2240D04FFF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69F6FE-7228-436B-8D0A-65223E429B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0A548-B91B-47E0-8001-626A52B87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2/26/2020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1D3703-CD30-4BB4-9476-FED67B3E7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821679-262E-43C4-B339-802C0E864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665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 dirty="0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16238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otham Medium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240575"/>
            <a:ext cx="10972800" cy="488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chemeClr val="accent1"/>
          </a:solidFill>
          <a:ln/>
          <a:effectLst/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contourClr>
              <a:schemeClr val="accent6">
                <a:tint val="100000"/>
                <a:shade val="100000"/>
                <a:hueMod val="100000"/>
                <a:satMod val="100000"/>
              </a:schemeClr>
            </a:contourClr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6607687"/>
            <a:ext cx="12192000" cy="250723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3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2/26/2020</a:t>
            </a:fld>
            <a:endParaRPr lang="en-US" dirty="0"/>
          </a:p>
        </p:txBody>
      </p:sp>
      <p:sp>
        <p:nvSpPr>
          <p:cNvPr id="3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7" name="Picture 3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596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Row with Header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609601" y="272374"/>
            <a:ext cx="10972800" cy="8706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smtClean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609501" y="3246854"/>
            <a:ext cx="10972800" cy="696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None/>
              <a:defRPr sz="299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cxnSp>
        <p:nvCxnSpPr>
          <p:cNvPr id="43" name="Shape 43"/>
          <p:cNvCxnSpPr/>
          <p:nvPr/>
        </p:nvCxnSpPr>
        <p:spPr>
          <a:xfrm>
            <a:off x="687666" y="4056250"/>
            <a:ext cx="10928400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650501" y="1296375"/>
            <a:ext cx="10972800" cy="1770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5" name="Shape 45"/>
          <p:cNvSpPr txBox="1">
            <a:spLocks noGrp="1"/>
          </p:cNvSpPr>
          <p:nvPr>
            <p:ph type="body" idx="3"/>
          </p:nvPr>
        </p:nvSpPr>
        <p:spPr>
          <a:xfrm>
            <a:off x="706234" y="4167776"/>
            <a:ext cx="10972800" cy="2076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2/26/2020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0035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 - No Title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609601" y="282102"/>
            <a:ext cx="10972800" cy="8608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609601" y="130480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6197601" y="134905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2/26/2020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954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796443"/>
            <a:ext cx="5181600" cy="4283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6"/>
            <a:ext cx="5181600" cy="42444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2/26/2020</a:t>
            </a:fld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6923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287303"/>
            <a:ext cx="10515600" cy="84110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544971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368883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544971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368883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4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9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2/26/2020</a:t>
            </a:fld>
            <a:endParaRPr lang="en-US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8591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2/26/2020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7443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35540" y="261939"/>
            <a:ext cx="10195444" cy="10699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dirty="0" smtClean="0">
                <a:solidFill>
                  <a:srgbClr val="595959"/>
                </a:solidFill>
                <a:latin typeface="Gotham Medium" panose="02000603030000020004" pitchFamily="2" charset="0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rPr lang="en-US" dirty="0"/>
              <a:t>State a question?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0" y="2587626"/>
            <a:ext cx="12192000" cy="39973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9" name="Slide Number Placeholder 3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5"/>
          </p:nvPr>
        </p:nvSpPr>
        <p:spPr>
          <a:xfrm>
            <a:off x="622571" y="1343026"/>
            <a:ext cx="10233813" cy="1049338"/>
          </a:xfrm>
          <a:prstGeom prst="rect">
            <a:avLst/>
          </a:prstGeom>
        </p:spPr>
        <p:txBody>
          <a:bodyPr/>
          <a:lstStyle>
            <a:lvl1pPr>
              <a:defRPr sz="1999">
                <a:latin typeface="Gotham Medium"/>
              </a:defRPr>
            </a:lvl1pPr>
            <a:lvl2pPr>
              <a:defRPr sz="1999">
                <a:latin typeface="Gotham Medium"/>
              </a:defRPr>
            </a:lvl2pPr>
            <a:lvl3pPr>
              <a:defRPr sz="1999">
                <a:latin typeface="Gotham Medium"/>
              </a:defRPr>
            </a:lvl3pPr>
            <a:lvl4pPr>
              <a:defRPr sz="1999">
                <a:latin typeface="Gotham Medium"/>
              </a:defRPr>
            </a:lvl4pPr>
            <a:lvl5pPr>
              <a:defRPr sz="1999"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2/26/2020</a:t>
            </a:fld>
            <a:endParaRPr lang="en-US" dirty="0"/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9788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146" y="301559"/>
            <a:ext cx="10314594" cy="817123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9" y="1293779"/>
            <a:ext cx="6172200" cy="4567272"/>
          </a:xfrm>
          <a:prstGeom prst="rect">
            <a:avLst/>
          </a:prstGeo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258767"/>
            <a:ext cx="3932237" cy="26102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2/26/2020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107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Shape 31"/>
          <p:cNvSpPr/>
          <p:nvPr/>
        </p:nvSpPr>
        <p:spPr>
          <a:xfrm>
            <a:off x="1113567" y="758741"/>
            <a:ext cx="6092210" cy="244323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92262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9" y="987427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2/26/2020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6127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1640793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2/26/2020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3612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72439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72439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2/26/2020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2008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609601" y="1285876"/>
            <a:ext cx="5386799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Shape 15"/>
          <p:cNvSpPr txBox="1">
            <a:spLocks noGrp="1"/>
          </p:cNvSpPr>
          <p:nvPr>
            <p:ph type="body" idx="2"/>
          </p:nvPr>
        </p:nvSpPr>
        <p:spPr>
          <a:xfrm>
            <a:off x="6197601" y="1295401"/>
            <a:ext cx="5389200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Shape 16"/>
          <p:cNvSpPr txBox="1">
            <a:spLocks noGrp="1"/>
          </p:cNvSpPr>
          <p:nvPr>
            <p:ph type="body" idx="3"/>
          </p:nvPr>
        </p:nvSpPr>
        <p:spPr>
          <a:xfrm>
            <a:off x="609601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4"/>
          </p:nvPr>
        </p:nvSpPr>
        <p:spPr>
          <a:xfrm>
            <a:off x="6201834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2/26/2020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7540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 dirty="0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2/26/2020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6519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Shape 30"/>
          <p:cNvSpPr/>
          <p:nvPr/>
        </p:nvSpPr>
        <p:spPr>
          <a:xfrm>
            <a:off x="520400" y="989676"/>
            <a:ext cx="11300000" cy="250799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 dirty="0"/>
          </a:p>
        </p:txBody>
      </p:sp>
      <p:sp>
        <p:nvSpPr>
          <p:cNvPr id="31" name="Shape 31"/>
          <p:cNvSpPr/>
          <p:nvPr/>
        </p:nvSpPr>
        <p:spPr>
          <a:xfrm>
            <a:off x="1441450" y="725487"/>
            <a:ext cx="7315199" cy="293370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2/26/2020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3703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2C8738F-D892-498D-8409-9916DA6687A7}" type="datetime1">
              <a:rPr lang="en-US" smtClean="0"/>
              <a:pPr/>
              <a:t>2/26/2020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D6718A59-8DC4-4074-A7FD-8DE866CFDB8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Shape 31"/>
          <p:cNvSpPr/>
          <p:nvPr userDrawn="1"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88557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6"/>
            <a:ext cx="103632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8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5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5784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2/26/2020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9114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1" cy="1362075"/>
          </a:xfrm>
        </p:spPr>
        <p:txBody>
          <a:bodyPr anchor="t"/>
          <a:lstStyle>
            <a:lvl1pPr algn="l">
              <a:defRPr sz="39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1" cy="1500187"/>
          </a:xfrm>
        </p:spPr>
        <p:txBody>
          <a:bodyPr anchor="b"/>
          <a:lstStyle>
            <a:lvl1pPr marL="0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1pPr>
            <a:lvl2pPr marL="456918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837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3pPr>
            <a:lvl4pPr marL="1370755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4pPr>
            <a:lvl5pPr marL="1827674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5pPr>
            <a:lvl6pPr marL="2284593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6pPr>
            <a:lvl7pPr marL="2741511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7pPr>
            <a:lvl8pPr marL="3198430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8pPr>
            <a:lvl9pPr marL="3655348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2/26/2020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423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1906622"/>
            <a:ext cx="12192000" cy="385215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1206229" cy="365125"/>
          </a:xfrm>
        </p:spPr>
        <p:txBody>
          <a:bodyPr/>
          <a:lstStyle/>
          <a:p>
            <a:fld id="{E8D93AF2-AF8B-482E-94EC-0AD08E3D7E21}" type="datetimeFigureOut">
              <a:rPr lang="en-US" smtClean="0"/>
              <a:t>2/26/2020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45174" y="6356351"/>
            <a:ext cx="846564" cy="365125"/>
          </a:xfr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44434" y="0"/>
            <a:ext cx="3311638" cy="171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8722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2/26/2020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1414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35114"/>
            <a:ext cx="5386918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174876"/>
            <a:ext cx="5386918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4"/>
            <a:ext cx="5389033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6"/>
            <a:ext cx="5389033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2/26/2020</a:t>
            </a:fld>
            <a:endParaRPr lang="en-US" dirty="0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433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6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2/26/2020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3340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2/26/2020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0923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6" cy="5853113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2/26/2020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6454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0"/>
            <a:ext cx="7315200" cy="566738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8"/>
            <a:ext cx="7315200" cy="804862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93540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A1DF2586-49BB-41D0-A4A1-42B9808B38DF}" type="datetime1">
              <a:rPr lang="en-US" smtClean="0"/>
              <a:pPr/>
              <a:t>2/26/2020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1" y="6356351"/>
            <a:ext cx="386080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© Makersmiths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5EF7620-8729-43DE-A946-8F71C2791C2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66014829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1" y="437745"/>
            <a:ext cx="8026400" cy="568841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1352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 dirty="0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812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ection 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2/26/2020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735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2/26/2020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260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6070060"/>
            <a:ext cx="12192000" cy="7879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62023" y="1604863"/>
            <a:ext cx="11309350" cy="2646363"/>
          </a:xfrm>
        </p:spPr>
        <p:txBody>
          <a:bodyPr>
            <a:normAutofit/>
          </a:bodyPr>
          <a:lstStyle>
            <a:lvl1pPr>
              <a:buNone/>
              <a:defRPr sz="3198">
                <a:solidFill>
                  <a:schemeClr val="bg1"/>
                </a:solidFill>
                <a:latin typeface="Gotham Medium"/>
              </a:defRPr>
            </a:lvl1pPr>
            <a:lvl2pPr>
              <a:defRPr sz="2798">
                <a:solidFill>
                  <a:schemeClr val="bg1"/>
                </a:solidFill>
                <a:latin typeface="Gotham Medium"/>
              </a:defRPr>
            </a:lvl2pPr>
            <a:lvl3pPr>
              <a:defRPr sz="2398">
                <a:solidFill>
                  <a:schemeClr val="bg1"/>
                </a:solidFill>
                <a:latin typeface="Gotham Medium"/>
              </a:defRPr>
            </a:lvl3pPr>
            <a:lvl4pPr>
              <a:defRPr sz="1999">
                <a:solidFill>
                  <a:schemeClr val="bg1"/>
                </a:solidFill>
                <a:latin typeface="Gotham Medium"/>
              </a:defRPr>
            </a:lvl4pPr>
            <a:lvl5pPr>
              <a:defRPr sz="1999">
                <a:solidFill>
                  <a:schemeClr val="bg1"/>
                </a:solidFill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2/26/2020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247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4241260"/>
            <a:ext cx="12192000" cy="26167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2/26/2020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4114800"/>
          </a:xfr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622301" y="4435476"/>
            <a:ext cx="11101918" cy="163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Gotham Medium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077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2/26/2020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19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973826" y="634119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049"/>
            </a:lvl1pPr>
          </a:lstStyle>
          <a:p>
            <a:fld id="{E8D93AF2-AF8B-482E-94EC-0AD08E3D7E21}" type="datetimeFigureOut">
              <a:rPr lang="en-US" smtClean="0"/>
              <a:t>2/26/2020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049"/>
            </a:lvl1pPr>
          </a:lstStyle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48539" y="6356351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049"/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500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913837" rtl="0" eaLnBrk="1" latinLnBrk="0" hangingPunct="1">
        <a:lnSpc>
          <a:spcPct val="90000"/>
        </a:lnSpc>
        <a:spcBef>
          <a:spcPct val="0"/>
        </a:spcBef>
        <a:buNone/>
        <a:defRPr sz="43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59" indent="-228459" algn="l" defTabSz="913837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78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609601" y="311285"/>
            <a:ext cx="10972800" cy="83171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600">
                <a:solidFill>
                  <a:srgbClr val="595959"/>
                </a:solidFill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 dirty="0"/>
          </a:p>
        </p:txBody>
      </p:sp>
      <p:sp>
        <p:nvSpPr>
          <p:cNvPr id="18" name="Rectangle 17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</p:spTree>
    <p:extLst>
      <p:ext uri="{BB962C8B-B14F-4D97-AF65-F5344CB8AC3E}">
        <p14:creationId xmlns:p14="http://schemas.microsoft.com/office/powerpoint/2010/main" val="350577398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chemeClr val="tx1">
              <a:lumMod val="75000"/>
              <a:lumOff val="25000"/>
            </a:schemeClr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873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600201"/>
            <a:ext cx="10972800" cy="4382311"/>
          </a:xfrm>
          <a:prstGeom prst="rect">
            <a:avLst/>
          </a:prstGeom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  <p:sp>
        <p:nvSpPr>
          <p:cNvPr id="13" name="Rectangle 12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</p:spTree>
    <p:extLst>
      <p:ext uri="{BB962C8B-B14F-4D97-AF65-F5344CB8AC3E}">
        <p14:creationId xmlns:p14="http://schemas.microsoft.com/office/powerpoint/2010/main" val="190059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hdr="0"/>
  <p:txStyles>
    <p:titleStyle>
      <a:lvl1pPr algn="ctr" defTabSz="913837" rtl="0" eaLnBrk="1" latinLnBrk="0" hangingPunct="1">
        <a:spcBef>
          <a:spcPct val="0"/>
        </a:spcBef>
        <a:buNone/>
        <a:defRPr sz="4397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689" indent="-342689" algn="l" defTabSz="913837" rtl="0" eaLnBrk="1" latinLnBrk="0" hangingPunct="1">
        <a:spcBef>
          <a:spcPct val="20000"/>
        </a:spcBef>
        <a:buFont typeface="Arial" pitchFamily="34" charset="0"/>
        <a:buChar char="•"/>
        <a:defRPr sz="3198" kern="1200">
          <a:solidFill>
            <a:schemeClr val="tx1"/>
          </a:solidFill>
          <a:latin typeface="+mn-lt"/>
          <a:ea typeface="+mn-ea"/>
          <a:cs typeface="+mn-cs"/>
        </a:defRPr>
      </a:lvl1pPr>
      <a:lvl2pPr marL="742492" indent="-285574" algn="l" defTabSz="913837" rtl="0" eaLnBrk="1" latinLnBrk="0" hangingPunct="1">
        <a:spcBef>
          <a:spcPct val="20000"/>
        </a:spcBef>
        <a:buFont typeface="Arial" pitchFamily="34" charset="0"/>
        <a:buChar char="–"/>
        <a:defRPr sz="27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0874654-44AC-4903-9BE0-BE24ADA2C9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January 2020</a:t>
            </a:r>
            <a:br>
              <a:rPr lang="en-US" dirty="0"/>
            </a:br>
            <a:r>
              <a:rPr lang="en-US" dirty="0"/>
              <a:t>Financials</a:t>
            </a:r>
          </a:p>
        </p:txBody>
      </p:sp>
    </p:spTree>
    <p:extLst>
      <p:ext uri="{BB962C8B-B14F-4D97-AF65-F5344CB8AC3E}">
        <p14:creationId xmlns:p14="http://schemas.microsoft.com/office/powerpoint/2010/main" val="2516248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FILTER" hidden="1">
            <a:extLst>
              <a:ext uri="{63B3BB69-23CF-44E3-9099-C40C66FF867C}">
                <a14:compatExt xmlns:a14="http://schemas.microsoft.com/office/drawing/2010/main" spid="_x0000_s1025"/>
              </a:ext>
              <a:ext uri="{FF2B5EF4-FFF2-40B4-BE49-F238E27FC236}">
                <a16:creationId xmlns:a16="http://schemas.microsoft.com/office/drawing/2014/main" id="{00000000-0008-0000-0100-00000104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8" name="HEADER" hidden="1">
            <a:extLst>
              <a:ext uri="{63B3BB69-23CF-44E3-9099-C40C66FF867C}">
                <a14:compatExt xmlns:a14="http://schemas.microsoft.com/office/drawing/2010/main" spid="_x0000_s1026"/>
              </a:ext>
              <a:ext uri="{FF2B5EF4-FFF2-40B4-BE49-F238E27FC236}">
                <a16:creationId xmlns:a16="http://schemas.microsoft.com/office/drawing/2014/main" id="{00000000-0008-0000-0100-00000204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10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1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2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3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4" name="FILTER" hidden="1">
            <a:extLst>
              <a:ext uri="{FF2B5EF4-FFF2-40B4-BE49-F238E27FC236}">
                <a16:creationId xmlns:a16="http://schemas.microsoft.com/office/drawing/2014/main" id="{9BE183DD-520A-4902-BACA-07B0C853F2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5" name="HEADER" hidden="1">
            <a:extLst>
              <a:ext uri="{FF2B5EF4-FFF2-40B4-BE49-F238E27FC236}">
                <a16:creationId xmlns:a16="http://schemas.microsoft.com/office/drawing/2014/main" id="{AF892DD0-A8B5-4546-A55B-3E61CDCA45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6" name="FILTER" hidden="1">
            <a:extLst>
              <a:ext uri="{FF2B5EF4-FFF2-40B4-BE49-F238E27FC236}">
                <a16:creationId xmlns:a16="http://schemas.microsoft.com/office/drawing/2014/main" id="{D195CC4D-2886-44AC-9804-E4EA5C2D83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7" name="HEADER" hidden="1">
            <a:extLst>
              <a:ext uri="{FF2B5EF4-FFF2-40B4-BE49-F238E27FC236}">
                <a16:creationId xmlns:a16="http://schemas.microsoft.com/office/drawing/2014/main" id="{45D2CA69-5D07-487A-B4A8-4DA8076E5E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8" name="FILTER" hidden="1">
            <a:extLst>
              <a:ext uri="{FF2B5EF4-FFF2-40B4-BE49-F238E27FC236}">
                <a16:creationId xmlns:a16="http://schemas.microsoft.com/office/drawing/2014/main" id="{42404C33-570D-4AD0-9D84-928A893269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  <p:pic>
        <p:nvPicPr>
          <p:cNvPr id="19" name="HEADER" hidden="1">
            <a:extLst>
              <a:ext uri="{FF2B5EF4-FFF2-40B4-BE49-F238E27FC236}">
                <a16:creationId xmlns:a16="http://schemas.microsoft.com/office/drawing/2014/main" id="{8641AFE0-1EB7-4109-80CD-4824C2F390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  <p:pic>
        <p:nvPicPr>
          <p:cNvPr id="20" name="FILTER" hidden="1">
            <a:extLst>
              <a:ext uri="{FF2B5EF4-FFF2-40B4-BE49-F238E27FC236}">
                <a16:creationId xmlns:a16="http://schemas.microsoft.com/office/drawing/2014/main" id="{812EF987-D8A4-409C-A509-D22B971A58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851" y="842004"/>
            <a:ext cx="914400" cy="228600"/>
          </a:xfrm>
          <a:prstGeom prst="rect">
            <a:avLst/>
          </a:prstGeom>
        </p:spPr>
      </p:pic>
      <p:pic>
        <p:nvPicPr>
          <p:cNvPr id="21" name="HEADER" hidden="1">
            <a:extLst>
              <a:ext uri="{FF2B5EF4-FFF2-40B4-BE49-F238E27FC236}">
                <a16:creationId xmlns:a16="http://schemas.microsoft.com/office/drawing/2014/main" id="{A773E5E4-2DDC-458C-B396-1B8C7C9CBB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851" y="842004"/>
            <a:ext cx="914400" cy="228600"/>
          </a:xfrm>
          <a:prstGeom prst="rect">
            <a:avLst/>
          </a:prstGeom>
        </p:spPr>
      </p:pic>
      <p:pic>
        <p:nvPicPr>
          <p:cNvPr id="22" name="FILTER" hidden="1">
            <a:extLst>
              <a:ext uri="{FF2B5EF4-FFF2-40B4-BE49-F238E27FC236}">
                <a16:creationId xmlns:a16="http://schemas.microsoft.com/office/drawing/2014/main" id="{EC56510B-19DF-4F6E-AB63-81639FE3E1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0232" y="1108493"/>
            <a:ext cx="1839364" cy="459841"/>
          </a:xfrm>
          <a:prstGeom prst="rect">
            <a:avLst/>
          </a:prstGeom>
        </p:spPr>
      </p:pic>
      <p:pic>
        <p:nvPicPr>
          <p:cNvPr id="23" name="HEADER" hidden="1">
            <a:extLst>
              <a:ext uri="{FF2B5EF4-FFF2-40B4-BE49-F238E27FC236}">
                <a16:creationId xmlns:a16="http://schemas.microsoft.com/office/drawing/2014/main" id="{B8ECE078-5AB3-4108-969D-31777C78B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0232" y="1108493"/>
            <a:ext cx="1839364" cy="459841"/>
          </a:xfrm>
          <a:prstGeom prst="rect">
            <a:avLst/>
          </a:prstGeom>
        </p:spPr>
      </p:pic>
      <p:pic>
        <p:nvPicPr>
          <p:cNvPr id="24" name="FILTER" hidden="1">
            <a:extLst>
              <a:ext uri="{FF2B5EF4-FFF2-40B4-BE49-F238E27FC236}">
                <a16:creationId xmlns:a16="http://schemas.microsoft.com/office/drawing/2014/main" id="{77327C9D-834E-4D03-8C6E-BAC2C9DFE6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130" y="999309"/>
            <a:ext cx="914400" cy="228600"/>
          </a:xfrm>
          <a:prstGeom prst="rect">
            <a:avLst/>
          </a:prstGeom>
        </p:spPr>
      </p:pic>
      <p:pic>
        <p:nvPicPr>
          <p:cNvPr id="25" name="HEADER" hidden="1">
            <a:extLst>
              <a:ext uri="{FF2B5EF4-FFF2-40B4-BE49-F238E27FC236}">
                <a16:creationId xmlns:a16="http://schemas.microsoft.com/office/drawing/2014/main" id="{D92F9FB5-FCD8-4330-832D-1FBB623A4C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130" y="999309"/>
            <a:ext cx="914400" cy="228600"/>
          </a:xfrm>
          <a:prstGeom prst="rect">
            <a:avLst/>
          </a:prstGeom>
        </p:spPr>
      </p:pic>
      <p:pic>
        <p:nvPicPr>
          <p:cNvPr id="26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3852" y="775057"/>
            <a:ext cx="1470094" cy="367524"/>
          </a:xfrm>
          <a:prstGeom prst="rect">
            <a:avLst/>
          </a:prstGeom>
        </p:spPr>
      </p:pic>
      <p:pic>
        <p:nvPicPr>
          <p:cNvPr id="27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3852" y="775057"/>
            <a:ext cx="1470094" cy="367524"/>
          </a:xfrm>
          <a:prstGeom prst="rect">
            <a:avLst/>
          </a:prstGeom>
        </p:spPr>
      </p:pic>
      <p:pic>
        <p:nvPicPr>
          <p:cNvPr id="30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2675" y="1600200"/>
            <a:ext cx="914400" cy="228600"/>
          </a:xfrm>
          <a:prstGeom prst="rect">
            <a:avLst/>
          </a:prstGeom>
        </p:spPr>
      </p:pic>
      <p:pic>
        <p:nvPicPr>
          <p:cNvPr id="31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2675" y="1600200"/>
            <a:ext cx="914400" cy="228600"/>
          </a:xfrm>
          <a:prstGeom prst="rect">
            <a:avLst/>
          </a:prstGeom>
        </p:spPr>
      </p:pic>
      <p:pic>
        <p:nvPicPr>
          <p:cNvPr id="32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4550" y="947057"/>
            <a:ext cx="1742110" cy="435528"/>
          </a:xfrm>
          <a:prstGeom prst="rect">
            <a:avLst/>
          </a:prstGeom>
        </p:spPr>
      </p:pic>
      <p:pic>
        <p:nvPicPr>
          <p:cNvPr id="33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4550" y="947057"/>
            <a:ext cx="1742110" cy="435528"/>
          </a:xfrm>
          <a:prstGeom prst="rect">
            <a:avLst/>
          </a:prstGeom>
        </p:spPr>
      </p:pic>
      <p:pic>
        <p:nvPicPr>
          <p:cNvPr id="29" name="FILTER" hidden="1">
            <a:extLst>
              <a:ext uri="{FF2B5EF4-FFF2-40B4-BE49-F238E27FC236}">
                <a16:creationId xmlns:a16="http://schemas.microsoft.com/office/drawing/2014/main" id="{CDC63926-F6AD-4A0A-989A-BEE63EE2D5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7771" y="842011"/>
            <a:ext cx="2057187" cy="514297"/>
          </a:xfrm>
          <a:prstGeom prst="rect">
            <a:avLst/>
          </a:prstGeom>
        </p:spPr>
      </p:pic>
      <p:pic>
        <p:nvPicPr>
          <p:cNvPr id="34" name="HEADER" hidden="1">
            <a:extLst>
              <a:ext uri="{FF2B5EF4-FFF2-40B4-BE49-F238E27FC236}">
                <a16:creationId xmlns:a16="http://schemas.microsoft.com/office/drawing/2014/main" id="{F474C7F9-25E8-4126-B833-B7837209B0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7771" y="842011"/>
            <a:ext cx="2057187" cy="514297"/>
          </a:xfrm>
          <a:prstGeom prst="rect">
            <a:avLst/>
          </a:prstGeom>
        </p:spPr>
      </p:pic>
      <p:pic>
        <p:nvPicPr>
          <p:cNvPr id="36" name="FILTER" hidden="1">
            <a:extLst>
              <a:ext uri="{FF2B5EF4-FFF2-40B4-BE49-F238E27FC236}">
                <a16:creationId xmlns:a16="http://schemas.microsoft.com/office/drawing/2014/main" id="{63EBD60E-BB0A-4CA9-BB27-F8008B3F8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9302" y="1969399"/>
            <a:ext cx="1625819" cy="406455"/>
          </a:xfrm>
          <a:prstGeom prst="rect">
            <a:avLst/>
          </a:prstGeom>
        </p:spPr>
      </p:pic>
      <p:pic>
        <p:nvPicPr>
          <p:cNvPr id="37" name="HEADER" hidden="1">
            <a:extLst>
              <a:ext uri="{FF2B5EF4-FFF2-40B4-BE49-F238E27FC236}">
                <a16:creationId xmlns:a16="http://schemas.microsoft.com/office/drawing/2014/main" id="{30CA6B0E-5243-44F3-9E5C-3D2793E9F5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9302" y="1969399"/>
            <a:ext cx="1625819" cy="406455"/>
          </a:xfrm>
          <a:prstGeom prst="rect">
            <a:avLst/>
          </a:prstGeom>
        </p:spPr>
      </p:pic>
      <p:pic>
        <p:nvPicPr>
          <p:cNvPr id="42" name="FILTER" hidden="1">
            <a:extLst>
              <a:ext uri="{FF2B5EF4-FFF2-40B4-BE49-F238E27FC236}">
                <a16:creationId xmlns:a16="http://schemas.microsoft.com/office/drawing/2014/main" id="{63EBD60E-BB0A-4CA9-BB27-F8008B3F8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9953" y="444383"/>
            <a:ext cx="1268472" cy="317118"/>
          </a:xfrm>
          <a:prstGeom prst="rect">
            <a:avLst/>
          </a:prstGeom>
        </p:spPr>
      </p:pic>
      <p:pic>
        <p:nvPicPr>
          <p:cNvPr id="43" name="HEADER" hidden="1">
            <a:extLst>
              <a:ext uri="{FF2B5EF4-FFF2-40B4-BE49-F238E27FC236}">
                <a16:creationId xmlns:a16="http://schemas.microsoft.com/office/drawing/2014/main" id="{30CA6B0E-5243-44F3-9E5C-3D2793E9F5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9953" y="444383"/>
            <a:ext cx="1268472" cy="317118"/>
          </a:xfrm>
          <a:prstGeom prst="rect">
            <a:avLst/>
          </a:prstGeom>
        </p:spPr>
      </p:pic>
      <p:pic>
        <p:nvPicPr>
          <p:cNvPr id="44" name="FILTER" hidden="1">
            <a:extLst>
              <a:ext uri="{FF2B5EF4-FFF2-40B4-BE49-F238E27FC236}">
                <a16:creationId xmlns:a16="http://schemas.microsoft.com/office/drawing/2014/main" id="{63EBD60E-BB0A-4CA9-BB27-F8008B3F8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6344" y="1309375"/>
            <a:ext cx="1091180" cy="272795"/>
          </a:xfrm>
          <a:prstGeom prst="rect">
            <a:avLst/>
          </a:prstGeom>
        </p:spPr>
      </p:pic>
      <p:pic>
        <p:nvPicPr>
          <p:cNvPr id="45" name="HEADER" hidden="1">
            <a:extLst>
              <a:ext uri="{FF2B5EF4-FFF2-40B4-BE49-F238E27FC236}">
                <a16:creationId xmlns:a16="http://schemas.microsoft.com/office/drawing/2014/main" id="{30CA6B0E-5243-44F3-9E5C-3D2793E9F5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96344" y="1309375"/>
            <a:ext cx="1091180" cy="272795"/>
          </a:xfrm>
          <a:prstGeom prst="rect">
            <a:avLst/>
          </a:pr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24447786-43E3-4EC4-86FD-EE21639138A3}"/>
              </a:ext>
            </a:extLst>
          </p:cNvPr>
          <p:cNvSpPr/>
          <p:nvPr/>
        </p:nvSpPr>
        <p:spPr>
          <a:xfrm>
            <a:off x="3396343" y="1191237"/>
            <a:ext cx="311591" cy="7801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ED12899-643F-4BD8-9674-4DB25E8D661A}"/>
              </a:ext>
            </a:extLst>
          </p:cNvPr>
          <p:cNvSpPr/>
          <p:nvPr/>
        </p:nvSpPr>
        <p:spPr>
          <a:xfrm>
            <a:off x="6576969" y="362615"/>
            <a:ext cx="5092117" cy="4846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48" name="Table 47">
            <a:extLst>
              <a:ext uri="{FF2B5EF4-FFF2-40B4-BE49-F238E27FC236}">
                <a16:creationId xmlns:a16="http://schemas.microsoft.com/office/drawing/2014/main" id="{07E7A837-72F9-4308-8FB7-6C1981593A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6016099"/>
              </p:ext>
            </p:extLst>
          </p:nvPr>
        </p:nvGraphicFramePr>
        <p:xfrm>
          <a:off x="322217" y="362615"/>
          <a:ext cx="3074126" cy="1223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7509">
                  <a:extLst>
                    <a:ext uri="{9D8B030D-6E8A-4147-A177-3AD203B41FA5}">
                      <a16:colId xmlns:a16="http://schemas.microsoft.com/office/drawing/2014/main" val="183032968"/>
                    </a:ext>
                  </a:extLst>
                </a:gridCol>
                <a:gridCol w="1236617">
                  <a:extLst>
                    <a:ext uri="{9D8B030D-6E8A-4147-A177-3AD203B41FA5}">
                      <a16:colId xmlns:a16="http://schemas.microsoft.com/office/drawing/2014/main" val="2712874528"/>
                    </a:ext>
                  </a:extLst>
                </a:gridCol>
              </a:tblGrid>
              <a:tr h="290505">
                <a:tc>
                  <a:txBody>
                    <a:bodyPr/>
                    <a:lstStyle/>
                    <a:p>
                      <a:r>
                        <a:rPr lang="en-US" sz="1600" dirty="0"/>
                        <a:t>Bank Account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Balance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02838697"/>
                  </a:ext>
                </a:extLst>
              </a:tr>
              <a:tr h="444148">
                <a:tc>
                  <a:txBody>
                    <a:bodyPr/>
                    <a:lstStyle/>
                    <a:p>
                      <a:pPr marL="0" marR="0" lvl="0" indent="0" algn="l" defTabSz="9138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EOM Jan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$60,976.86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6308137"/>
                  </a:ext>
                </a:extLst>
              </a:tr>
              <a:tr h="444148">
                <a:tc>
                  <a:txBody>
                    <a:bodyPr/>
                    <a:lstStyle/>
                    <a:p>
                      <a:pPr marL="0" marR="0" lvl="0" indent="0" algn="l" defTabSz="9138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As of  Feb 26, 2020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38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$55,688.82</a:t>
                      </a:r>
                      <a:endParaRPr lang="en-US" sz="16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31026519"/>
                  </a:ext>
                </a:extLst>
              </a:tr>
            </a:tbl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6B0242F-558B-4866-A5AA-66B5D61FE1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8587102"/>
              </p:ext>
            </p:extLst>
          </p:nvPr>
        </p:nvGraphicFramePr>
        <p:xfrm>
          <a:off x="3878179" y="1300655"/>
          <a:ext cx="7038474" cy="4835446"/>
        </p:xfrm>
        <a:graphic>
          <a:graphicData uri="http://schemas.openxmlformats.org/drawingml/2006/table">
            <a:tbl>
              <a:tblPr>
                <a:tableStyleId>{37CE84F3-28C3-443E-9E96-99CF82512B78}</a:tableStyleId>
              </a:tblPr>
              <a:tblGrid>
                <a:gridCol w="1376476">
                  <a:extLst>
                    <a:ext uri="{9D8B030D-6E8A-4147-A177-3AD203B41FA5}">
                      <a16:colId xmlns:a16="http://schemas.microsoft.com/office/drawing/2014/main" val="1524355389"/>
                    </a:ext>
                  </a:extLst>
                </a:gridCol>
                <a:gridCol w="624381">
                  <a:extLst>
                    <a:ext uri="{9D8B030D-6E8A-4147-A177-3AD203B41FA5}">
                      <a16:colId xmlns:a16="http://schemas.microsoft.com/office/drawing/2014/main" val="1954328193"/>
                    </a:ext>
                  </a:extLst>
                </a:gridCol>
                <a:gridCol w="295341">
                  <a:extLst>
                    <a:ext uri="{9D8B030D-6E8A-4147-A177-3AD203B41FA5}">
                      <a16:colId xmlns:a16="http://schemas.microsoft.com/office/drawing/2014/main" val="3707355385"/>
                    </a:ext>
                  </a:extLst>
                </a:gridCol>
                <a:gridCol w="496389">
                  <a:extLst>
                    <a:ext uri="{9D8B030D-6E8A-4147-A177-3AD203B41FA5}">
                      <a16:colId xmlns:a16="http://schemas.microsoft.com/office/drawing/2014/main" val="3519495145"/>
                    </a:ext>
                  </a:extLst>
                </a:gridCol>
                <a:gridCol w="2216650">
                  <a:extLst>
                    <a:ext uri="{9D8B030D-6E8A-4147-A177-3AD203B41FA5}">
                      <a16:colId xmlns:a16="http://schemas.microsoft.com/office/drawing/2014/main" val="1284444007"/>
                    </a:ext>
                  </a:extLst>
                </a:gridCol>
                <a:gridCol w="908190">
                  <a:extLst>
                    <a:ext uri="{9D8B030D-6E8A-4147-A177-3AD203B41FA5}">
                      <a16:colId xmlns:a16="http://schemas.microsoft.com/office/drawing/2014/main" val="614557324"/>
                    </a:ext>
                  </a:extLst>
                </a:gridCol>
                <a:gridCol w="1121047">
                  <a:extLst>
                    <a:ext uri="{9D8B030D-6E8A-4147-A177-3AD203B41FA5}">
                      <a16:colId xmlns:a16="http://schemas.microsoft.com/office/drawing/2014/main" val="870437249"/>
                    </a:ext>
                  </a:extLst>
                </a:gridCol>
              </a:tblGrid>
              <a:tr h="353210"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Ordinary Income/Expense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36357724"/>
                  </a:ext>
                </a:extLst>
              </a:tr>
              <a:tr h="35321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Income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79646615"/>
                  </a:ext>
                </a:extLst>
              </a:tr>
              <a:tr h="353210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Donations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12583883"/>
                  </a:ext>
                </a:extLst>
              </a:tr>
              <a:tr h="353210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Laser Fee Income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$76.00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56326921"/>
                  </a:ext>
                </a:extLst>
              </a:tr>
              <a:tr h="353210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Program Income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65346914"/>
                  </a:ext>
                </a:extLst>
              </a:tr>
              <a:tr h="353210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Corporate membership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$0.00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28178079"/>
                  </a:ext>
                </a:extLst>
              </a:tr>
              <a:tr h="353210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Membership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$5,850.00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9948778"/>
                  </a:ext>
                </a:extLst>
              </a:tr>
              <a:tr h="353210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Membership Discount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$0.00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83902440"/>
                  </a:ext>
                </a:extLst>
              </a:tr>
              <a:tr h="353210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Program Service Fees (Classes)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$2,100.00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86282445"/>
                  </a:ext>
                </a:extLst>
              </a:tr>
              <a:tr h="353210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Total Program Income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$7,950.00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79875214"/>
                  </a:ext>
                </a:extLst>
              </a:tr>
              <a:tr h="950136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gridSpan="3">
                  <a:txBody>
                    <a:bodyPr/>
                    <a:lstStyle/>
                    <a:p>
                      <a:pPr marL="0" marR="0" lvl="0" indent="0" algn="l" defTabSz="913837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>
                          <a:effectLst/>
                        </a:rPr>
                        <a:t>Metal recycle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$214.00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75027512"/>
                  </a:ext>
                </a:extLst>
              </a:tr>
              <a:tr h="35321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Total Income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gridSpan="3"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$8,240.00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608856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9272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A0DA79CA-0069-4543-BBF3-9E2A8FFB0DC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3230205"/>
              </p:ext>
            </p:extLst>
          </p:nvPr>
        </p:nvGraphicFramePr>
        <p:xfrm>
          <a:off x="2492929" y="705157"/>
          <a:ext cx="6827521" cy="5230028"/>
        </p:xfrm>
        <a:graphic>
          <a:graphicData uri="http://schemas.openxmlformats.org/drawingml/2006/table">
            <a:tbl>
              <a:tblPr>
                <a:tableStyleId>{37CE84F3-28C3-443E-9E96-99CF82512B78}</a:tableStyleId>
              </a:tblPr>
              <a:tblGrid>
                <a:gridCol w="1338910">
                  <a:extLst>
                    <a:ext uri="{9D8B030D-6E8A-4147-A177-3AD203B41FA5}">
                      <a16:colId xmlns:a16="http://schemas.microsoft.com/office/drawing/2014/main" val="375021521"/>
                    </a:ext>
                  </a:extLst>
                </a:gridCol>
                <a:gridCol w="605262">
                  <a:extLst>
                    <a:ext uri="{9D8B030D-6E8A-4147-A177-3AD203B41FA5}">
                      <a16:colId xmlns:a16="http://schemas.microsoft.com/office/drawing/2014/main" val="1877838013"/>
                    </a:ext>
                  </a:extLst>
                </a:gridCol>
                <a:gridCol w="2225549">
                  <a:extLst>
                    <a:ext uri="{9D8B030D-6E8A-4147-A177-3AD203B41FA5}">
                      <a16:colId xmlns:a16="http://schemas.microsoft.com/office/drawing/2014/main" val="2575354370"/>
                    </a:ext>
                  </a:extLst>
                </a:gridCol>
                <a:gridCol w="1066302">
                  <a:extLst>
                    <a:ext uri="{9D8B030D-6E8A-4147-A177-3AD203B41FA5}">
                      <a16:colId xmlns:a16="http://schemas.microsoft.com/office/drawing/2014/main" val="1340685878"/>
                    </a:ext>
                  </a:extLst>
                </a:gridCol>
                <a:gridCol w="1591498">
                  <a:extLst>
                    <a:ext uri="{9D8B030D-6E8A-4147-A177-3AD203B41FA5}">
                      <a16:colId xmlns:a16="http://schemas.microsoft.com/office/drawing/2014/main" val="1434549701"/>
                    </a:ext>
                  </a:extLst>
                </a:gridCol>
              </a:tblGrid>
              <a:tr h="14883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Expenses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extLst>
                  <a:ext uri="{0D108BD9-81ED-4DB2-BD59-A6C34878D82A}">
                    <a16:rowId xmlns:a16="http://schemas.microsoft.com/office/drawing/2014/main" val="53997542"/>
                  </a:ext>
                </a:extLst>
              </a:tr>
              <a:tr h="186436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Business Expense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extLst>
                  <a:ext uri="{0D108BD9-81ED-4DB2-BD59-A6C34878D82A}">
                    <a16:rowId xmlns:a16="http://schemas.microsoft.com/office/drawing/2014/main" val="1928625302"/>
                  </a:ext>
                </a:extLst>
              </a:tr>
              <a:tr h="14883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Property Tax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$17.33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extLst>
                  <a:ext uri="{0D108BD9-81ED-4DB2-BD59-A6C34878D82A}">
                    <a16:rowId xmlns:a16="http://schemas.microsoft.com/office/drawing/2014/main" val="3505781026"/>
                  </a:ext>
                </a:extLst>
              </a:tr>
              <a:tr h="14883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Business Registration Fees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$0.00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extLst>
                  <a:ext uri="{0D108BD9-81ED-4DB2-BD59-A6C34878D82A}">
                    <a16:rowId xmlns:a16="http://schemas.microsoft.com/office/drawing/2014/main" val="2587770517"/>
                  </a:ext>
                </a:extLst>
              </a:tr>
              <a:tr h="14883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Business Tax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$38.97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extLst>
                  <a:ext uri="{0D108BD9-81ED-4DB2-BD59-A6C34878D82A}">
                    <a16:rowId xmlns:a16="http://schemas.microsoft.com/office/drawing/2014/main" val="3484219940"/>
                  </a:ext>
                </a:extLst>
              </a:tr>
              <a:tr h="14883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Total Business Expense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$56.30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extLst>
                  <a:ext uri="{0D108BD9-81ED-4DB2-BD59-A6C34878D82A}">
                    <a16:rowId xmlns:a16="http://schemas.microsoft.com/office/drawing/2014/main" val="3253813480"/>
                  </a:ext>
                </a:extLst>
              </a:tr>
              <a:tr h="14883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Merchant Processing Fees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$271.76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extLst>
                  <a:ext uri="{0D108BD9-81ED-4DB2-BD59-A6C34878D82A}">
                    <a16:rowId xmlns:a16="http://schemas.microsoft.com/office/drawing/2014/main" val="1095251940"/>
                  </a:ext>
                </a:extLst>
              </a:tr>
              <a:tr h="14883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Facilities &amp; Equipment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extLst>
                  <a:ext uri="{0D108BD9-81ED-4DB2-BD59-A6C34878D82A}">
                    <a16:rowId xmlns:a16="http://schemas.microsoft.com/office/drawing/2014/main" val="3577709544"/>
                  </a:ext>
                </a:extLst>
              </a:tr>
              <a:tr h="14883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Equipment Rental &amp; Maintenance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$434.03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extLst>
                  <a:ext uri="{0D108BD9-81ED-4DB2-BD59-A6C34878D82A}">
                    <a16:rowId xmlns:a16="http://schemas.microsoft.com/office/drawing/2014/main" val="2238573069"/>
                  </a:ext>
                </a:extLst>
              </a:tr>
              <a:tr h="14883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Shop Supplies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$126.30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extLst>
                  <a:ext uri="{0D108BD9-81ED-4DB2-BD59-A6C34878D82A}">
                    <a16:rowId xmlns:a16="http://schemas.microsoft.com/office/drawing/2014/main" val="8602105"/>
                  </a:ext>
                </a:extLst>
              </a:tr>
              <a:tr h="14883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Rent, Parking, Utilities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extLst>
                  <a:ext uri="{0D108BD9-81ED-4DB2-BD59-A6C34878D82A}">
                    <a16:rowId xmlns:a16="http://schemas.microsoft.com/office/drawing/2014/main" val="229074054"/>
                  </a:ext>
                </a:extLst>
              </a:tr>
              <a:tr h="14883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Utilities Power L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948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$775.02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extLst>
                  <a:ext uri="{0D108BD9-81ED-4DB2-BD59-A6C34878D82A}">
                    <a16:rowId xmlns:a16="http://schemas.microsoft.com/office/drawing/2014/main" val="2071364734"/>
                  </a:ext>
                </a:extLst>
              </a:tr>
              <a:tr h="14883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Utilities Power 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948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$582.99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extLst>
                  <a:ext uri="{0D108BD9-81ED-4DB2-BD59-A6C34878D82A}">
                    <a16:rowId xmlns:a16="http://schemas.microsoft.com/office/drawing/2014/main" val="2618920135"/>
                  </a:ext>
                </a:extLst>
              </a:tr>
              <a:tr h="14883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Utilities Gas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948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$138.19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extLst>
                  <a:ext uri="{0D108BD9-81ED-4DB2-BD59-A6C34878D82A}">
                    <a16:rowId xmlns:a16="http://schemas.microsoft.com/office/drawing/2014/main" val="3286964684"/>
                  </a:ext>
                </a:extLst>
              </a:tr>
              <a:tr h="14883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Rent &amp; Other L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948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$2,400.00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extLst>
                  <a:ext uri="{0D108BD9-81ED-4DB2-BD59-A6C34878D82A}">
                    <a16:rowId xmlns:a16="http://schemas.microsoft.com/office/drawing/2014/main" val="3404644401"/>
                  </a:ext>
                </a:extLst>
              </a:tr>
              <a:tr h="14883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Total Rent, Parking, Utilities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$3,896.20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extLst>
                  <a:ext uri="{0D108BD9-81ED-4DB2-BD59-A6C34878D82A}">
                    <a16:rowId xmlns:a16="http://schemas.microsoft.com/office/drawing/2014/main" val="1534071927"/>
                  </a:ext>
                </a:extLst>
              </a:tr>
              <a:tr h="14883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Total Facilities &amp; Equipment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extLst>
                  <a:ext uri="{0D108BD9-81ED-4DB2-BD59-A6C34878D82A}">
                    <a16:rowId xmlns:a16="http://schemas.microsoft.com/office/drawing/2014/main" val="3769606484"/>
                  </a:ext>
                </a:extLst>
              </a:tr>
              <a:tr h="14883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Operations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extLst>
                  <a:ext uri="{0D108BD9-81ED-4DB2-BD59-A6C34878D82A}">
                    <a16:rowId xmlns:a16="http://schemas.microsoft.com/office/drawing/2014/main" val="3779792869"/>
                  </a:ext>
                </a:extLst>
              </a:tr>
              <a:tr h="14883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Telecommunications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$87.92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extLst>
                  <a:ext uri="{0D108BD9-81ED-4DB2-BD59-A6C34878D82A}">
                    <a16:rowId xmlns:a16="http://schemas.microsoft.com/office/drawing/2014/main" val="1217617993"/>
                  </a:ext>
                </a:extLst>
              </a:tr>
              <a:tr h="14883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Insurance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$802.00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extLst>
                  <a:ext uri="{0D108BD9-81ED-4DB2-BD59-A6C34878D82A}">
                    <a16:rowId xmlns:a16="http://schemas.microsoft.com/office/drawing/2014/main" val="3597223862"/>
                  </a:ext>
                </a:extLst>
              </a:tr>
              <a:tr h="14883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Bank processing fees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$5.76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extLst>
                  <a:ext uri="{0D108BD9-81ED-4DB2-BD59-A6C34878D82A}">
                    <a16:rowId xmlns:a16="http://schemas.microsoft.com/office/drawing/2014/main" val="3441436768"/>
                  </a:ext>
                </a:extLst>
              </a:tr>
              <a:tr h="6623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Other Types of Expenses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Interest on laser cutter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$55.97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extLst>
                  <a:ext uri="{0D108BD9-81ED-4DB2-BD59-A6C34878D82A}">
                    <a16:rowId xmlns:a16="http://schemas.microsoft.com/office/drawing/2014/main" val="990059704"/>
                  </a:ext>
                </a:extLst>
              </a:tr>
              <a:tr h="14883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extLst>
                  <a:ext uri="{0D108BD9-81ED-4DB2-BD59-A6C34878D82A}">
                    <a16:rowId xmlns:a16="http://schemas.microsoft.com/office/drawing/2014/main" val="1570801166"/>
                  </a:ext>
                </a:extLst>
              </a:tr>
              <a:tr h="14883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Total Expenses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$5,736.24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extLst>
                  <a:ext uri="{0D108BD9-81ED-4DB2-BD59-A6C34878D82A}">
                    <a16:rowId xmlns:a16="http://schemas.microsoft.com/office/drawing/2014/main" val="1733744680"/>
                  </a:ext>
                </a:extLst>
              </a:tr>
              <a:tr h="14883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Net Income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$2,503.76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42" marR="7442" marT="7442" marB="0" anchor="b"/>
                </a:tc>
                <a:extLst>
                  <a:ext uri="{0D108BD9-81ED-4DB2-BD59-A6C34878D82A}">
                    <a16:rowId xmlns:a16="http://schemas.microsoft.com/office/drawing/2014/main" val="1295681722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8541BD-EDC2-42A1-B80B-28783D83672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2/26/2020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7DE69-CEAD-44FC-A5FC-D107C82E4C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088204"/>
      </p:ext>
    </p:extLst>
  </p:cSld>
  <p:clrMapOvr>
    <a:masterClrMapping/>
  </p:clrMapOvr>
</p:sld>
</file>

<file path=ppt/theme/theme1.xml><?xml version="1.0" encoding="utf-8"?>
<a:theme xmlns:a="http://schemas.openxmlformats.org/drawingml/2006/main" name="Makersmiths_White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akersmiths_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akersmiths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2017-08-04 Laser Intro</Template>
  <TotalTime>538</TotalTime>
  <Words>174</Words>
  <Application>Microsoft Office PowerPoint</Application>
  <PresentationFormat>Widescreen</PresentationFormat>
  <Paragraphs>74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Gotham Medium</vt:lpstr>
      <vt:lpstr>Gothic medium</vt:lpstr>
      <vt:lpstr>Makersmiths_White</vt:lpstr>
      <vt:lpstr>Makersmiths_2</vt:lpstr>
      <vt:lpstr>Makersmiths2</vt:lpstr>
      <vt:lpstr>January 2020 Financials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 2017  Income Statement</dc:title>
  <dc:creator>John Dubelko</dc:creator>
  <cp:lastModifiedBy>John Dubelko</cp:lastModifiedBy>
  <cp:revision>69</cp:revision>
  <dcterms:created xsi:type="dcterms:W3CDTF">2018-01-30T02:47:39Z</dcterms:created>
  <dcterms:modified xsi:type="dcterms:W3CDTF">2020-02-26T20:07:43Z</dcterms:modified>
</cp:coreProperties>
</file>