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68" r:id="rId5"/>
    <p:sldId id="27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7" d="100"/>
          <a:sy n="37" d="100"/>
        </p:scale>
        <p:origin x="130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3C4ED-F4B8-0656-678D-48C4B0B6A0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FC09D1-C35A-04DA-6419-BA4EC24174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9D26CB-02B1-A3F1-7B5E-4B3D615D4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F0E1A5-6935-D0CC-34A7-1D7887715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D2326E-AF42-DC83-82B7-2848DB95C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0130E-908D-4DE5-8B0A-9ED51069A7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290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F92A-2B9C-A64B-97B6-B61EF8FA1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C25298-CC5A-8EF1-808E-286333983C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54A486-3E76-574C-D9A7-BC85D3D0E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3B53D-FDBC-3BB3-6BAA-DB34AAD68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DC3F2-7B4A-90D3-450D-2B18357C0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98069-E333-42ED-9D19-4DED560BBE1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5380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45A2BB-9C52-6D05-19C8-335678A3D4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236AF6-73FA-2056-C7A1-FC7EA46027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47B2AF-54DE-CE1D-29D0-D2D3F0169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757A6-B103-72E3-C99C-2279240D3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3AAB3-17CB-10E0-777F-0A5FF5DAA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66071-D1E2-4A88-855A-F84FEDC577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4966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74F1C-F168-D418-E6EA-315B0F008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7D7EF2-1615-E3DB-882E-FD9F4704AA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92BAF5-7CED-D6C2-A0AB-01B4DD64A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40265-4023-C3B6-F555-AB56A69FB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3633A7-A56D-DDFC-1FB3-10B39570B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C153C-446F-483C-8825-E5BF609995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5211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76849-6BB5-631A-3992-04973E45C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0652C3-8B55-1695-1F9C-D298FC93DA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66C595-0154-C61B-6580-722B03036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B4E285-DB15-DF72-2C3C-2BE20C233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58831-72D5-7E8C-10FF-DFB63FFE2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060EE9-5602-40E2-8BE5-6B02AF2306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6788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C7782-DE52-3441-D30E-2EC55C3F8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D1A19-7339-97D2-9F82-CBBD7D93C7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877810-4363-B84A-6843-1F17EC4FC5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845A43-15A2-E090-D434-58A297FF5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F3FCB0-D488-36B7-A24A-94E1D4A94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C7D654-2059-CC03-7EE2-7B0303735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7F0AF5-647F-4727-8B5F-9B29EBD504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5013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FC45B-FA1B-4D1F-883C-952EC5FE9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4191A6-994B-F004-56FB-24B47AE417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0437F4-671F-9777-9CA4-F3820C31B6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3DEA-D465-87A1-E0B3-023A38B10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288DDC-E327-5026-DEC6-1C18387AC2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5B8867-FAD8-6F34-69CE-9D09F2318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651B5B-EF4A-FD60-41A3-00F6C1F7D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84E2D0-C196-C19C-6459-2ECC6C99D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1F0F3E-A78F-4158-B929-4B2E640C7C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169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EDD66-C873-5B66-3A66-9E172F7C0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24B7FC-C1D3-B962-169C-DB0ADD2B3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B9D0C3-A0EA-EAFB-59F9-E1705491E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8B3DE-AC75-F223-09FC-E1EB00E1A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32E34-7A26-490A-AE79-3E9B77B271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660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237D54-71A3-8449-8086-B3FCA0960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38719F-24B7-8D25-CE1E-69B300654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3C7B93-5A48-8CE4-BED8-86DC8DE5C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6F9D1-FE48-4446-AAE3-6859F557D5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4867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5D8FA-7E2F-15A2-F8DC-8A68D9615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535E24-947E-0FF2-99A5-8222201816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C004AA-CC3A-8054-A62B-985453DF54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F193F1-9E63-FD2D-B7E4-5EA1EDA37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B436E2-A132-1795-9560-D00647102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EAE534-2C36-57B6-EE0C-01BFDD5AC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76C3B4-8430-4D7F-9A40-CFFE2952B3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4734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24EC7-10D3-C398-3EBD-373844117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B8FC54-409D-50D3-5094-C3262DEAE0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79B070-0BF4-048F-73CC-BD19FA6B21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000008-BAB7-75DC-A659-7F3018498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59B289-343A-48F1-9662-44DCD0DA1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4E4AC6-B8E0-8741-85CA-694C3375C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4FD44D-C4DF-4D02-81C7-4E653D9052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211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30BEE5B-FC18-970A-6632-DC30F038EB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80017CE-FC97-3D83-1078-CEA7C4B2C2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F6487A60-E521-EA4B-F1E3-4C6085EEB51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F1FD6138-E305-B14B-974C-524C291BAD9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43535AEB-6F91-787A-96DA-0CA0A81CE6E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E655060D-B534-4218-A379-A6268197C8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>
            <a:extLst>
              <a:ext uri="{FF2B5EF4-FFF2-40B4-BE49-F238E27FC236}">
                <a16:creationId xmlns:a16="http://schemas.microsoft.com/office/drawing/2014/main" id="{87A16544-6C3D-F0CC-16CD-7005B6FDB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9550"/>
            <a:ext cx="9144000" cy="29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 descr="A logo of a company&#10;&#10;Description automatically generated">
            <a:extLst>
              <a:ext uri="{FF2B5EF4-FFF2-40B4-BE49-F238E27FC236}">
                <a16:creationId xmlns:a16="http://schemas.microsoft.com/office/drawing/2014/main" id="{38A452F1-1E3F-DE10-0EB6-0EBD62675B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78038"/>
            <a:ext cx="9144000" cy="3429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EEE0DCC-D4B1-C8F6-B6B3-A4E24FDE7A35}"/>
              </a:ext>
            </a:extLst>
          </p:cNvPr>
          <p:cNvSpPr txBox="1"/>
          <p:nvPr/>
        </p:nvSpPr>
        <p:spPr>
          <a:xfrm>
            <a:off x="2004876" y="907455"/>
            <a:ext cx="5544765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5400" dirty="0">
                <a:latin typeface="Arial"/>
                <a:cs typeface="Times New Roman"/>
              </a:rPr>
              <a:t>December 2024</a:t>
            </a:r>
            <a:endParaRPr lang="en-US" sz="5400" dirty="0"/>
          </a:p>
          <a:p>
            <a:pPr algn="ctr"/>
            <a:r>
              <a:rPr lang="en-US" sz="5400" dirty="0">
                <a:latin typeface="Arial"/>
                <a:cs typeface="Times New Roman"/>
              </a:rPr>
              <a:t>Financials</a:t>
            </a:r>
            <a:endParaRPr lang="en-US" sz="5400" dirty="0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>
            <a:extLst>
              <a:ext uri="{FF2B5EF4-FFF2-40B4-BE49-F238E27FC236}">
                <a16:creationId xmlns:a16="http://schemas.microsoft.com/office/drawing/2014/main" id="{9B02509B-82A9-8B34-BC47-7CE334283C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175"/>
            <a:ext cx="9144000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6B6AFC6C-B5CE-2B64-FA29-1DC657A982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29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178BF54-ED53-8BE9-6E73-F46DF6FB125B}"/>
              </a:ext>
            </a:extLst>
          </p:cNvPr>
          <p:cNvSpPr txBox="1"/>
          <p:nvPr/>
        </p:nvSpPr>
        <p:spPr>
          <a:xfrm>
            <a:off x="395653" y="626451"/>
            <a:ext cx="849007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b="0" dirty="0">
                <a:latin typeface="Arial"/>
                <a:cs typeface="Times New Roman"/>
              </a:rPr>
              <a:t>December 2024</a:t>
            </a:r>
            <a:endParaRPr lang="en-US" dirty="0"/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0F73A6CC-B402-4190-AF81-8613353856DA}"/>
              </a:ext>
            </a:extLst>
          </p:cNvPr>
          <p:cNvSpPr>
            <a:spLocks noGrp="1"/>
          </p:cNvSpPr>
          <p:nvPr/>
        </p:nvSpPr>
        <p:spPr>
          <a:xfrm>
            <a:off x="609601" y="1285876"/>
            <a:ext cx="4364694" cy="6088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Font typeface="Arial"/>
              <a:buNone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Font typeface="Arial"/>
              <a:buNone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Font typeface="Arial"/>
              <a:buNone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Font typeface="Arial"/>
              <a:buNone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None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None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None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None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350" dirty="0"/>
              <a:t>Month-December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C5245C6-9351-4733-86A0-079CEBB5CC04}"/>
              </a:ext>
            </a:extLst>
          </p:cNvPr>
          <p:cNvSpPr>
            <a:spLocks noGrp="1"/>
          </p:cNvSpPr>
          <p:nvPr/>
        </p:nvSpPr>
        <p:spPr>
          <a:xfrm>
            <a:off x="6197601" y="1295401"/>
            <a:ext cx="4367095" cy="6088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Font typeface="Arial"/>
              <a:buNone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Font typeface="Arial"/>
              <a:buNone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Font typeface="Arial"/>
              <a:buNone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Font typeface="Arial"/>
              <a:buNone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None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None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None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None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Year to Date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62D8A1C-4B35-45B4-8D4A-1CABBB7DE655}"/>
              </a:ext>
            </a:extLst>
          </p:cNvPr>
          <p:cNvSpPr>
            <a:spLocks noGrp="1"/>
          </p:cNvSpPr>
          <p:nvPr/>
        </p:nvSpPr>
        <p:spPr>
          <a:xfrm>
            <a:off x="605199" y="1940693"/>
            <a:ext cx="4362694" cy="389027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689" marR="0" indent="-215767" algn="l" rtl="0" eaLnBrk="1" hangingPunct="1">
              <a:lnSpc>
                <a:spcPct val="100000"/>
              </a:lnSpc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47350" marR="0" indent="17451" algn="l" rtl="0" eaLnBrk="1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21818" marR="0" indent="15865" algn="l" rtl="0" eaLnBrk="1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096287" marR="0" indent="-42835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370755" marR="0" indent="-38077" algn="l" rtl="0" ea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644906" marR="0" indent="5076" algn="l" rtl="0" ea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827674" marR="0" indent="-12692" algn="l" rtl="0" ea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010439" marR="0" indent="-5074" algn="l" rtl="0" ea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193209" marR="0" indent="-48230" algn="l" rtl="0" ea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26365" indent="0">
              <a:buNone/>
            </a:pPr>
            <a:r>
              <a:rPr lang="en-US" sz="1350" dirty="0"/>
              <a:t>Income:		 $22,254.08</a:t>
            </a:r>
            <a:endParaRPr lang="en-US" dirty="0"/>
          </a:p>
          <a:p>
            <a:pPr marL="126365" indent="0">
              <a:buNone/>
            </a:pPr>
            <a:r>
              <a:rPr lang="en-US" sz="1350" dirty="0"/>
              <a:t>Expenses:	</a:t>
            </a:r>
            <a:r>
              <a:rPr lang="en-US" sz="1350" u="sng" dirty="0"/>
              <a:t> $12,480.69</a:t>
            </a:r>
          </a:p>
          <a:p>
            <a:pPr marL="126365" indent="0">
              <a:buNone/>
            </a:pPr>
            <a:r>
              <a:rPr lang="en-US" sz="1350" dirty="0"/>
              <a:t>Net Income:	 $ 9,773.39  </a:t>
            </a:r>
          </a:p>
          <a:p>
            <a:pPr marL="126365" indent="0">
              <a:buNone/>
            </a:pPr>
            <a:endParaRPr lang="en-US" dirty="0"/>
          </a:p>
          <a:p>
            <a:pPr marL="126365" indent="0">
              <a:buNone/>
            </a:pPr>
            <a:r>
              <a:rPr lang="en-US" sz="1350" b="1" dirty="0"/>
              <a:t>Accounts</a:t>
            </a:r>
          </a:p>
          <a:p>
            <a:pPr marL="126365" indent="0">
              <a:buNone/>
            </a:pPr>
            <a:r>
              <a:rPr lang="en-US" sz="1350" dirty="0"/>
              <a:t>Operations 		  $37,990.94</a:t>
            </a:r>
          </a:p>
          <a:p>
            <a:pPr marL="126365" indent="0">
              <a:buNone/>
            </a:pPr>
            <a:r>
              <a:rPr lang="en-US" sz="1350" dirty="0"/>
              <a:t>  Operations Hold		  -$30,000.00    </a:t>
            </a:r>
          </a:p>
          <a:p>
            <a:pPr marL="126365" indent="0">
              <a:buNone/>
            </a:pPr>
            <a:r>
              <a:rPr lang="en-US" sz="1350" dirty="0"/>
              <a:t> 	Set aside for Projects	</a:t>
            </a:r>
            <a:r>
              <a:rPr lang="en-US" sz="1350" u="sng" dirty="0"/>
              <a:t>   -$14,893.17</a:t>
            </a:r>
          </a:p>
          <a:p>
            <a:pPr marL="126365" indent="0">
              <a:buNone/>
            </a:pPr>
            <a:r>
              <a:rPr lang="en-US" sz="1350" dirty="0"/>
              <a:t> 	Transfer to Reserve fund  - $6,902.23</a:t>
            </a:r>
          </a:p>
          <a:p>
            <a:pPr marL="126365" indent="0">
              <a:buNone/>
            </a:pPr>
            <a:r>
              <a:rPr lang="en-US" sz="1350" dirty="0"/>
              <a:t>              </a:t>
            </a:r>
            <a:endParaRPr lang="en-US" dirty="0"/>
          </a:p>
          <a:p>
            <a:pPr marL="126365" indent="0">
              <a:buNone/>
            </a:pPr>
            <a:r>
              <a:rPr lang="en-US" sz="1350" dirty="0"/>
              <a:t>Building Reserve Fund:                $138,334.28</a:t>
            </a:r>
          </a:p>
          <a:p>
            <a:pPr marL="126365" indent="0">
              <a:buNone/>
            </a:pPr>
            <a:r>
              <a:rPr lang="en-US" sz="1350" dirty="0"/>
              <a:t>Equipment Reserve Fund:     $ 86,487.80</a:t>
            </a:r>
          </a:p>
          <a:p>
            <a:pPr marL="126365" indent="0">
              <a:buNone/>
            </a:pPr>
            <a:r>
              <a:rPr lang="en-US" sz="1350" dirty="0"/>
              <a:t>  Total Cash: 	     $262,813.02</a:t>
            </a:r>
          </a:p>
          <a:p>
            <a:pPr marL="126365" indent="0">
              <a:buNone/>
            </a:pPr>
            <a:endParaRPr lang="en-US" dirty="0">
              <a:highlight>
                <a:srgbClr val="FFFF00"/>
              </a:highlight>
            </a:endParaRPr>
          </a:p>
          <a:p>
            <a:pPr marL="126365" indent="0">
              <a:buNone/>
            </a:pPr>
            <a:endParaRPr lang="en-US" dirty="0">
              <a:highlight>
                <a:srgbClr val="FFFF00"/>
              </a:highlight>
            </a:endParaRPr>
          </a:p>
          <a:p>
            <a:pPr marL="126365" indent="0">
              <a:buNone/>
            </a:pPr>
            <a:endParaRPr lang="en-US" dirty="0"/>
          </a:p>
          <a:p>
            <a:pPr marL="126365" indent="0">
              <a:buNone/>
            </a:pP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F93DF6B-0640-4AF5-89A0-09D29ECFDE24}"/>
              </a:ext>
            </a:extLst>
          </p:cNvPr>
          <p:cNvSpPr>
            <a:spLocks noGrp="1"/>
          </p:cNvSpPr>
          <p:nvPr/>
        </p:nvSpPr>
        <p:spPr>
          <a:xfrm>
            <a:off x="4956769" y="1887402"/>
            <a:ext cx="3945499" cy="441468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689" marR="0" indent="-215767" algn="l" rtl="0" eaLnBrk="1" hangingPunct="1">
              <a:lnSpc>
                <a:spcPct val="100000"/>
              </a:lnSpc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47350" marR="0" indent="17451" algn="l" rtl="0" eaLnBrk="1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21818" marR="0" indent="15865" algn="l" rtl="0" eaLnBrk="1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096287" marR="0" indent="-42835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370755" marR="0" indent="-38077" algn="l" rtl="0" ea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644906" marR="0" indent="5076" algn="l" rtl="0" ea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827674" marR="0" indent="-12692" algn="l" rtl="0" ea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010439" marR="0" indent="-5074" algn="l" rtl="0" ea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193209" marR="0" indent="-48230" algn="l" rtl="0" eaLnBrk="1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 sz="1399" b="0" i="0" u="none" strike="noStrike" cap="none" baseline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26365" indent="0">
              <a:buNone/>
            </a:pPr>
            <a:r>
              <a:rPr lang="en-US" sz="1350" dirty="0"/>
              <a:t>Income:		 $246,798.72</a:t>
            </a:r>
            <a:endParaRPr lang="en-US" dirty="0"/>
          </a:p>
          <a:p>
            <a:pPr marL="126365" indent="0">
              <a:buNone/>
            </a:pPr>
            <a:r>
              <a:rPr lang="en-US" sz="1350" dirty="0"/>
              <a:t>Expenses:	</a:t>
            </a:r>
            <a:r>
              <a:rPr lang="en-US" sz="1350" u="sng" dirty="0"/>
              <a:t> $162,401.58</a:t>
            </a:r>
          </a:p>
          <a:p>
            <a:pPr marL="126365" indent="0">
              <a:buNone/>
            </a:pPr>
            <a:r>
              <a:rPr lang="en-US" sz="1350" dirty="0"/>
              <a:t>Net Income:	  $84,397.14 </a:t>
            </a:r>
          </a:p>
          <a:p>
            <a:pPr marL="126365" indent="0">
              <a:buNone/>
            </a:pPr>
            <a:endParaRPr lang="en-US" dirty="0"/>
          </a:p>
          <a:p>
            <a:pPr marL="126365" indent="0">
              <a:buNone/>
            </a:pPr>
            <a:r>
              <a:rPr lang="en-US" sz="1350" dirty="0"/>
              <a:t>Fixed Assets</a:t>
            </a:r>
          </a:p>
          <a:p>
            <a:pPr marL="126365" indent="0">
              <a:buNone/>
            </a:pPr>
            <a:r>
              <a:rPr lang="en-US" sz="1350" dirty="0"/>
              <a:t>Furniture &amp; Equipment (With Deprecation est.)       $115,129.28</a:t>
            </a:r>
          </a:p>
          <a:p>
            <a:pPr marL="126365" indent="0">
              <a:buNone/>
            </a:pPr>
            <a:r>
              <a:rPr lang="en-US" sz="1350" dirty="0"/>
              <a:t>Liabilities</a:t>
            </a:r>
          </a:p>
          <a:p>
            <a:pPr marL="126365" indent="0">
              <a:buNone/>
            </a:pPr>
            <a:r>
              <a:rPr lang="en-US" sz="1350" dirty="0"/>
              <a:t>  UV Printer Loan: $9,895.18</a:t>
            </a:r>
          </a:p>
          <a:p>
            <a:pPr marL="126365" indent="0">
              <a:buNone/>
            </a:pPr>
            <a:r>
              <a:rPr lang="en-US" sz="1350" dirty="0"/>
              <a:t>  Redeemable Certificates $280</a:t>
            </a:r>
          </a:p>
          <a:p>
            <a:pPr marL="126365" indent="0">
              <a:buNone/>
            </a:pPr>
            <a:endParaRPr lang="en-US" dirty="0"/>
          </a:p>
          <a:p>
            <a:pPr marL="126365" indent="0">
              <a:buNone/>
            </a:pPr>
            <a:r>
              <a:rPr lang="en-US" dirty="0"/>
              <a:t>Allocated Funds for January 2025  $17,000 + $7,990.94 = $24,990.94</a:t>
            </a:r>
          </a:p>
          <a:p>
            <a:pPr marL="126365" indent="0">
              <a:buNone/>
            </a:pPr>
            <a:r>
              <a:rPr lang="en-US" dirty="0"/>
              <a:t>Expenses $27,000 + $14,893.17=$ 41,893.17</a:t>
            </a:r>
          </a:p>
          <a:p>
            <a:pPr marL="126365" indent="0">
              <a:buNone/>
            </a:pPr>
            <a:r>
              <a:rPr lang="en-US" b="1" dirty="0"/>
              <a:t>Unallocated Funds Available for Jan 2025 $0</a:t>
            </a:r>
          </a:p>
          <a:p>
            <a:pPr marL="126365" indent="0">
              <a:buNone/>
            </a:pPr>
            <a:endParaRPr lang="en-US" dirty="0"/>
          </a:p>
          <a:p>
            <a:pPr marL="126365" indent="0">
              <a:buNone/>
            </a:pPr>
            <a:endParaRPr lang="en-US" dirty="0"/>
          </a:p>
          <a:p>
            <a:pPr marL="126365" indent="0">
              <a:buNone/>
            </a:pPr>
            <a:r>
              <a:rPr lang="en-US" sz="1350" dirty="0"/>
              <a:t>	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8788E8-A66B-8B8D-A917-A4073ED69E2F}"/>
              </a:ext>
            </a:extLst>
          </p:cNvPr>
          <p:cNvSpPr txBox="1"/>
          <p:nvPr/>
        </p:nvSpPr>
        <p:spPr>
          <a:xfrm>
            <a:off x="4925963" y="6302084"/>
            <a:ext cx="494677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1200"/>
              <a:t>© </a:t>
            </a:r>
            <a:r>
              <a:rPr lang="en-US" sz="1200" err="1"/>
              <a:t>Makersmiths</a:t>
            </a:r>
            <a:r>
              <a:rPr lang="en-US" sz="1200"/>
              <a:t> 2024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5D742-F888-F738-93E1-738752DD2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79406"/>
            <a:ext cx="7772400" cy="850741"/>
          </a:xfrm>
        </p:spPr>
        <p:txBody>
          <a:bodyPr/>
          <a:lstStyle/>
          <a:p>
            <a:r>
              <a:rPr lang="en-US" dirty="0"/>
              <a:t>January 2025 Estimated P &amp; 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E4F1ED-617B-D39D-C46C-AFFCBF172C32}"/>
              </a:ext>
            </a:extLst>
          </p:cNvPr>
          <p:cNvSpPr txBox="1"/>
          <p:nvPr/>
        </p:nvSpPr>
        <p:spPr>
          <a:xfrm>
            <a:off x="1192192" y="1365812"/>
            <a:ext cx="6574421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6365" indent="0">
              <a:buNone/>
            </a:pPr>
            <a:r>
              <a:rPr lang="en-US" dirty="0"/>
              <a:t>Allocated Funds for January 2025  </a:t>
            </a:r>
          </a:p>
          <a:p>
            <a:pPr marL="126365" indent="0">
              <a:buNone/>
            </a:pPr>
            <a:endParaRPr lang="en-US" dirty="0"/>
          </a:p>
          <a:p>
            <a:pPr marL="126365" indent="0">
              <a:buNone/>
            </a:pPr>
            <a:r>
              <a:rPr lang="en-US" dirty="0"/>
              <a:t>Budget Revenue			$17,000</a:t>
            </a:r>
          </a:p>
          <a:p>
            <a:pPr marL="126365" indent="0">
              <a:buNone/>
            </a:pPr>
            <a:r>
              <a:rPr lang="en-US" dirty="0"/>
              <a:t>Bank Account Funds &gt; $30,000  	  $7,990.94</a:t>
            </a:r>
          </a:p>
          <a:p>
            <a:pPr marL="126365" indent="0">
              <a:buNone/>
            </a:pPr>
            <a:r>
              <a:rPr lang="en-US" dirty="0"/>
              <a:t>					= $24,990.94</a:t>
            </a:r>
          </a:p>
          <a:p>
            <a:pPr marL="126365" indent="0">
              <a:buNone/>
            </a:pPr>
            <a:endParaRPr lang="en-US" dirty="0"/>
          </a:p>
          <a:p>
            <a:pPr marL="126365" indent="0">
              <a:buNone/>
            </a:pPr>
            <a:r>
              <a:rPr lang="en-US" dirty="0"/>
              <a:t>Budget Expenses 			$27,000 Project allocated funds		$14,893.17</a:t>
            </a:r>
          </a:p>
          <a:p>
            <a:pPr marL="126365" indent="0">
              <a:buNone/>
            </a:pPr>
            <a:r>
              <a:rPr lang="en-US" dirty="0"/>
              <a:t>					= $41,893.17</a:t>
            </a:r>
          </a:p>
          <a:p>
            <a:pPr marL="126365" indent="0">
              <a:buNone/>
            </a:pPr>
            <a:endParaRPr lang="en-US" b="1" dirty="0"/>
          </a:p>
          <a:p>
            <a:pPr marL="126365"/>
            <a:r>
              <a:rPr lang="en-US" dirty="0"/>
              <a:t>Actual Jan income (1/22/25)	$8,256.55</a:t>
            </a:r>
          </a:p>
          <a:p>
            <a:pPr marL="126365" indent="0">
              <a:buNone/>
            </a:pPr>
            <a:r>
              <a:rPr lang="en-US" b="1" dirty="0"/>
              <a:t>Actual Jan expenses (1/22/25) 	$5,945.40</a:t>
            </a:r>
          </a:p>
          <a:p>
            <a:pPr marL="126365" indent="0">
              <a:buNone/>
            </a:pPr>
            <a:endParaRPr lang="en-US" dirty="0"/>
          </a:p>
          <a:p>
            <a:pPr marL="126365" indent="0">
              <a:buNone/>
            </a:pPr>
            <a:r>
              <a:rPr lang="en-US" b="1" dirty="0"/>
              <a:t>Unallocated Funds</a:t>
            </a:r>
          </a:p>
          <a:p>
            <a:pPr marL="126365" indent="0">
              <a:buNone/>
            </a:pPr>
            <a:r>
              <a:rPr lang="en-US" b="1" dirty="0"/>
              <a:t>Available for Jan 2025 		$0</a:t>
            </a:r>
          </a:p>
        </p:txBody>
      </p:sp>
    </p:spTree>
    <p:extLst>
      <p:ext uri="{BB962C8B-B14F-4D97-AF65-F5344CB8AC3E}">
        <p14:creationId xmlns:p14="http://schemas.microsoft.com/office/powerpoint/2010/main" val="2397336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5408A467-AF92-A5F6-F9D3-448ED9170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337" y="276958"/>
            <a:ext cx="8763000" cy="742950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1DEB805-BD77-A617-26A4-8E9E618119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4994047"/>
              </p:ext>
            </p:extLst>
          </p:nvPr>
        </p:nvGraphicFramePr>
        <p:xfrm>
          <a:off x="377337" y="1134319"/>
          <a:ext cx="8407849" cy="5446735"/>
        </p:xfrm>
        <a:graphic>
          <a:graphicData uri="http://schemas.openxmlformats.org/drawingml/2006/table">
            <a:tbl>
              <a:tblPr/>
              <a:tblGrid>
                <a:gridCol w="479307">
                  <a:extLst>
                    <a:ext uri="{9D8B030D-6E8A-4147-A177-3AD203B41FA5}">
                      <a16:colId xmlns:a16="http://schemas.microsoft.com/office/drawing/2014/main" val="3377870050"/>
                    </a:ext>
                  </a:extLst>
                </a:gridCol>
                <a:gridCol w="1228225">
                  <a:extLst>
                    <a:ext uri="{9D8B030D-6E8A-4147-A177-3AD203B41FA5}">
                      <a16:colId xmlns:a16="http://schemas.microsoft.com/office/drawing/2014/main" val="2398645743"/>
                    </a:ext>
                  </a:extLst>
                </a:gridCol>
                <a:gridCol w="2216797">
                  <a:extLst>
                    <a:ext uri="{9D8B030D-6E8A-4147-A177-3AD203B41FA5}">
                      <a16:colId xmlns:a16="http://schemas.microsoft.com/office/drawing/2014/main" val="2126435350"/>
                    </a:ext>
                  </a:extLst>
                </a:gridCol>
                <a:gridCol w="1158325">
                  <a:extLst>
                    <a:ext uri="{9D8B030D-6E8A-4147-A177-3AD203B41FA5}">
                      <a16:colId xmlns:a16="http://schemas.microsoft.com/office/drawing/2014/main" val="3829838451"/>
                    </a:ext>
                  </a:extLst>
                </a:gridCol>
                <a:gridCol w="938644">
                  <a:extLst>
                    <a:ext uri="{9D8B030D-6E8A-4147-A177-3AD203B41FA5}">
                      <a16:colId xmlns:a16="http://schemas.microsoft.com/office/drawing/2014/main" val="2594629582"/>
                    </a:ext>
                  </a:extLst>
                </a:gridCol>
                <a:gridCol w="2386551">
                  <a:extLst>
                    <a:ext uri="{9D8B030D-6E8A-4147-A177-3AD203B41FA5}">
                      <a16:colId xmlns:a16="http://schemas.microsoft.com/office/drawing/2014/main" val="2584621450"/>
                    </a:ext>
                  </a:extLst>
                </a:gridCol>
              </a:tblGrid>
              <a:tr h="20137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5" marR="3265" marT="3265" marB="23506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Board Meeting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Item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Budget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Remaining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Notes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2104098"/>
                  </a:ext>
                </a:extLst>
              </a:tr>
              <a:tr h="180636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265" marR="3265" marT="3265" marB="23506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Lower Building Classroom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$3,000.00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$154.10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12757"/>
                  </a:ext>
                </a:extLst>
              </a:tr>
              <a:tr h="325836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265" marR="3265" marT="3265" marB="23506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7/26/2023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Lower Building Craft Room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$500.00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$13.98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remaining funds transferred to MSP shop supplies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5349826"/>
                  </a:ext>
                </a:extLst>
              </a:tr>
              <a:tr h="325836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265" marR="3265" marT="3265" marB="23506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8/30/2023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Sublimation Printing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$2,800.00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$115.23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remaining funds transferred to MSL shop supplies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0435315"/>
                  </a:ext>
                </a:extLst>
              </a:tr>
              <a:tr h="325836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265" marR="3265" marT="3265" marB="23506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9/27/2023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Laser Purchase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$25,000.00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$320.60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remaining funds transferred to Equipment Reserve Fund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226925"/>
                  </a:ext>
                </a:extLst>
              </a:tr>
              <a:tr h="325836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3265" marR="3265" marT="3265" marB="23506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10/25/2023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Metal Shop Upgrades 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$4,100.00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$1.12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remaining funds transferred to Equipment Reserve Fund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859250"/>
                  </a:ext>
                </a:extLst>
              </a:tr>
              <a:tr h="325836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5" marR="3265" marT="3265" marB="23506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5/31/2023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Sale of End mills and Equipment Buy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$1,128.73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$32.09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remaining funds transferred to Equipment Reserve Fund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9774975"/>
                  </a:ext>
                </a:extLst>
              </a:tr>
              <a:tr h="180636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3265" marR="3265" marT="3265" marB="23506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10/25/2023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Purcellville Upgrades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$11,995.00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$8,565.05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$8,565.05 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61504"/>
                  </a:ext>
                </a:extLst>
              </a:tr>
              <a:tr h="180636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3265" marR="3265" marT="3265" marB="23506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1/31/2024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Electrical Improvements Leesburg 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$2,300.00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$730.00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$730.00 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1368384"/>
                  </a:ext>
                </a:extLst>
              </a:tr>
              <a:tr h="325836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3265" marR="3265" marT="3265" marB="23506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3/27/2024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Print Making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$850.00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$1.32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remaining funds transferred to Equipment Reserve Fund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6614787"/>
                  </a:ext>
                </a:extLst>
              </a:tr>
              <a:tr h="180636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3265" marR="3265" marT="3265" marB="23506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3/27/2024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Woodturning Equipment (NB3)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$2,850.00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$807.03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$807.03 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5186042"/>
                  </a:ext>
                </a:extLst>
              </a:tr>
              <a:tr h="325836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3265" marR="3265" marT="3265" marB="23506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3/27/2024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Computers</a:t>
                      </a:r>
                    </a:p>
                  </a:txBody>
                  <a:tcPr marL="3265" marR="3265" marT="3265" marB="2350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$3,800.00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$219.86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remaining funds transferred to IT budget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2747349"/>
                  </a:ext>
                </a:extLst>
              </a:tr>
              <a:tr h="325836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3265" marR="3265" marT="3265" marB="23506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4/24/2024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Rolland BN2-20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$2,800.00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$67.30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remaining funds transferred to MSL shop supplies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8462326"/>
                  </a:ext>
                </a:extLst>
              </a:tr>
              <a:tr h="325836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3265" marR="3265" marT="3265" marB="23506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7/31/2024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Fiber Laser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$8,450.00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$184.43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- remaining funds transferred to Equipment Reserve Fund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3482337"/>
                  </a:ext>
                </a:extLst>
              </a:tr>
              <a:tr h="180636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3265" marR="3265" marT="3265" marB="23506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6/26/2024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Silk Screening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$2,500.00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$2,500.00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$2,500.00 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12846"/>
                  </a:ext>
                </a:extLst>
              </a:tr>
              <a:tr h="180636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3265" marR="3265" marT="3265" marB="23506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10/30/2024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Leatherworking Shop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$2,500.00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$188.78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$188.78 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7744443"/>
                  </a:ext>
                </a:extLst>
              </a:tr>
              <a:tr h="325836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3265" marR="3265" marT="3265" marB="23506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10/30/2024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Leesburg Downstairs Buildout (E&amp;D Lab)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$4,350.00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$2,043.48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$2,043.48 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565755"/>
                  </a:ext>
                </a:extLst>
              </a:tr>
              <a:tr h="180636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5" marR="3265" marT="3265" marB="23506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12/18/2024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Member Storage Containers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$300.00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$241.17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$58.83 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933601"/>
                  </a:ext>
                </a:extLst>
              </a:tr>
              <a:tr h="180636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5" marR="3265" marT="3265" marB="23506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5" marR="3265" marT="3265" marB="23506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$79,223.73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$16,225.41</a:t>
                      </a:r>
                    </a:p>
                  </a:txBody>
                  <a:tcPr marL="3265" marR="3265" marT="3265" marB="2350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$14,893.17 </a:t>
                      </a:r>
                    </a:p>
                  </a:txBody>
                  <a:tcPr marL="3265" marR="3265" marT="3265" marB="23506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9575664"/>
                  </a:ext>
                </a:extLst>
              </a:tr>
              <a:tr h="180636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5" marR="3265" marT="3265" marB="2350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3265" marR="3265" marT="3265" marB="23506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$3,000.00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$154.10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5" marR="3265" marT="3265" marB="23506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622631"/>
                  </a:ext>
                </a:extLst>
              </a:tr>
              <a:tr h="180636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5" marR="3265" marT="3265" marB="2350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3265" marR="3265" marT="3265" marB="23506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$45,523.73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$9,048.07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5" marR="3265" marT="3265" marB="23506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191789"/>
                  </a:ext>
                </a:extLst>
              </a:tr>
              <a:tr h="180636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5" marR="3265" marT="3265" marB="2350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3265" marR="3265" marT="3265" marB="23506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$30,700.00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$6,983.37</a:t>
                      </a:r>
                    </a:p>
                  </a:txBody>
                  <a:tcPr marL="3265" marR="3265" marT="3265" marB="2350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5" marR="3265" marT="3265" marB="23506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4838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2214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DA630-D130-AAF0-9EC3-DAC3C4055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Financial Information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9686D23-5711-B3A2-39A5-A6E5232C6D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651873"/>
              </p:ext>
            </p:extLst>
          </p:nvPr>
        </p:nvGraphicFramePr>
        <p:xfrm>
          <a:off x="685799" y="1752600"/>
          <a:ext cx="7772402" cy="4495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8964">
                  <a:extLst>
                    <a:ext uri="{9D8B030D-6E8A-4147-A177-3AD203B41FA5}">
                      <a16:colId xmlns:a16="http://schemas.microsoft.com/office/drawing/2014/main" val="33874775"/>
                    </a:ext>
                  </a:extLst>
                </a:gridCol>
                <a:gridCol w="1824134">
                  <a:extLst>
                    <a:ext uri="{9D8B030D-6E8A-4147-A177-3AD203B41FA5}">
                      <a16:colId xmlns:a16="http://schemas.microsoft.com/office/drawing/2014/main" val="542944613"/>
                    </a:ext>
                  </a:extLst>
                </a:gridCol>
                <a:gridCol w="872412">
                  <a:extLst>
                    <a:ext uri="{9D8B030D-6E8A-4147-A177-3AD203B41FA5}">
                      <a16:colId xmlns:a16="http://schemas.microsoft.com/office/drawing/2014/main" val="899447843"/>
                    </a:ext>
                  </a:extLst>
                </a:gridCol>
                <a:gridCol w="761378">
                  <a:extLst>
                    <a:ext uri="{9D8B030D-6E8A-4147-A177-3AD203B41FA5}">
                      <a16:colId xmlns:a16="http://schemas.microsoft.com/office/drawing/2014/main" val="3970266581"/>
                    </a:ext>
                  </a:extLst>
                </a:gridCol>
                <a:gridCol w="507586">
                  <a:extLst>
                    <a:ext uri="{9D8B030D-6E8A-4147-A177-3AD203B41FA5}">
                      <a16:colId xmlns:a16="http://schemas.microsoft.com/office/drawing/2014/main" val="2402159906"/>
                    </a:ext>
                  </a:extLst>
                </a:gridCol>
                <a:gridCol w="507586">
                  <a:extLst>
                    <a:ext uri="{9D8B030D-6E8A-4147-A177-3AD203B41FA5}">
                      <a16:colId xmlns:a16="http://schemas.microsoft.com/office/drawing/2014/main" val="3750457033"/>
                    </a:ext>
                  </a:extLst>
                </a:gridCol>
                <a:gridCol w="507586">
                  <a:extLst>
                    <a:ext uri="{9D8B030D-6E8A-4147-A177-3AD203B41FA5}">
                      <a16:colId xmlns:a16="http://schemas.microsoft.com/office/drawing/2014/main" val="3546578065"/>
                    </a:ext>
                  </a:extLst>
                </a:gridCol>
                <a:gridCol w="761378">
                  <a:extLst>
                    <a:ext uri="{9D8B030D-6E8A-4147-A177-3AD203B41FA5}">
                      <a16:colId xmlns:a16="http://schemas.microsoft.com/office/drawing/2014/main" val="3674718299"/>
                    </a:ext>
                  </a:extLst>
                </a:gridCol>
                <a:gridCol w="761378">
                  <a:extLst>
                    <a:ext uri="{9D8B030D-6E8A-4147-A177-3AD203B41FA5}">
                      <a16:colId xmlns:a16="http://schemas.microsoft.com/office/drawing/2014/main" val="134433780"/>
                    </a:ext>
                  </a:extLst>
                </a:gridCol>
              </a:tblGrid>
              <a:tr h="44958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Classes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110" marR="6110" marT="611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>
                          <a:effectLst/>
                        </a:rPr>
                        <a:t>Top 8 expenses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110" marR="6110" marT="611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extLst>
                  <a:ext uri="{0D108BD9-81ED-4DB2-BD59-A6C34878D82A}">
                    <a16:rowId xmlns:a16="http://schemas.microsoft.com/office/drawing/2014/main" val="1675811970"/>
                  </a:ext>
                </a:extLst>
              </a:tr>
              <a:tr h="449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>
                          <a:effectLst/>
                        </a:rPr>
                        <a:t>Income 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110" marR="6110" marT="61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u="none" strike="noStrike">
                          <a:effectLst/>
                        </a:rPr>
                        <a:t>$45,300.00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110" marR="6110" marT="611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>
                          <a:effectLst/>
                        </a:rPr>
                        <a:t>Rent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110" marR="6110" marT="611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extLst>
                  <a:ext uri="{0D108BD9-81ED-4DB2-BD59-A6C34878D82A}">
                    <a16:rowId xmlns:a16="http://schemas.microsoft.com/office/drawing/2014/main" val="2353477564"/>
                  </a:ext>
                </a:extLst>
              </a:tr>
              <a:tr h="449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>
                          <a:effectLst/>
                        </a:rPr>
                        <a:t>Supplies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110" marR="6110" marT="61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u="none" strike="noStrike">
                          <a:effectLst/>
                        </a:rPr>
                        <a:t>$5,270.43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110" marR="6110" marT="611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>
                          <a:effectLst/>
                        </a:rPr>
                        <a:t>Shop Suppliies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110" marR="6110" marT="611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extLst>
                  <a:ext uri="{0D108BD9-81ED-4DB2-BD59-A6C34878D82A}">
                    <a16:rowId xmlns:a16="http://schemas.microsoft.com/office/drawing/2014/main" val="1778754539"/>
                  </a:ext>
                </a:extLst>
              </a:tr>
              <a:tr h="449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>
                          <a:effectLst/>
                        </a:rPr>
                        <a:t>Honorariums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110" marR="6110" marT="61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u="none" strike="noStrike">
                          <a:effectLst/>
                        </a:rPr>
                        <a:t>$5,184.10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110" marR="6110" marT="611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>
                          <a:effectLst/>
                        </a:rPr>
                        <a:t>Class supplies and honorariums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110" marR="6110" marT="611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531048"/>
                  </a:ext>
                </a:extLst>
              </a:tr>
              <a:tr h="449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>
                          <a:effectLst/>
                        </a:rPr>
                        <a:t>Net Income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110" marR="6110" marT="611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u="none" strike="noStrike">
                          <a:effectLst/>
                        </a:rPr>
                        <a:t>$34,845.47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110" marR="6110" marT="611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u="none" strike="noStrike">
                          <a:effectLst/>
                        </a:rPr>
                        <a:t>76.92%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>
                          <a:effectLst/>
                        </a:rPr>
                        <a:t>Equipment Maintenance &amp; Repair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110" marR="6110" marT="611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5891225"/>
                  </a:ext>
                </a:extLst>
              </a:tr>
              <a:tr h="449580"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110" marR="6110" marT="611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>
                          <a:effectLst/>
                        </a:rPr>
                        <a:t>Merchant processing fees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110" marR="6110" marT="611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extLst>
                  <a:ext uri="{0D108BD9-81ED-4DB2-BD59-A6C34878D82A}">
                    <a16:rowId xmlns:a16="http://schemas.microsoft.com/office/drawing/2014/main" val="1948835202"/>
                  </a:ext>
                </a:extLst>
              </a:tr>
              <a:tr h="44958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Snacks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110" marR="6110" marT="611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>
                          <a:effectLst/>
                        </a:rPr>
                        <a:t>Telecommunications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110" marR="6110" marT="611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extLst>
                  <a:ext uri="{0D108BD9-81ED-4DB2-BD59-A6C34878D82A}">
                    <a16:rowId xmlns:a16="http://schemas.microsoft.com/office/drawing/2014/main" val="1475201774"/>
                  </a:ext>
                </a:extLst>
              </a:tr>
              <a:tr h="449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>
                          <a:effectLst/>
                        </a:rPr>
                        <a:t>Income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110" marR="6110" marT="611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u="none" strike="noStrike">
                          <a:effectLst/>
                        </a:rPr>
                        <a:t>$1,092.82 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>
                          <a:effectLst/>
                        </a:rPr>
                        <a:t>Software/hardware/cameras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110" marR="6110" marT="611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463856"/>
                  </a:ext>
                </a:extLst>
              </a:tr>
              <a:tr h="449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>
                          <a:effectLst/>
                        </a:rPr>
                        <a:t>Expenses 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110" marR="6110" marT="611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u="none" strike="noStrike">
                          <a:effectLst/>
                        </a:rPr>
                        <a:t>$496.11 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effectLst/>
                        </a:rPr>
                        <a:t>Insurance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extLst>
                  <a:ext uri="{0D108BD9-81ED-4DB2-BD59-A6C34878D82A}">
                    <a16:rowId xmlns:a16="http://schemas.microsoft.com/office/drawing/2014/main" val="534712431"/>
                  </a:ext>
                </a:extLst>
              </a:tr>
              <a:tr h="4495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>
                          <a:effectLst/>
                        </a:rPr>
                        <a:t>Net income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110" marR="6110" marT="611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u="none" strike="noStrike">
                          <a:effectLst/>
                        </a:rPr>
                        <a:t>$596.71 </a:t>
                      </a:r>
                      <a:endParaRPr lang="en-US" sz="15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u="none" strike="noStrike">
                          <a:effectLst/>
                        </a:rPr>
                        <a:t>54.60%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10" marR="6110" marT="6110" marB="0" anchor="b"/>
                </a:tc>
                <a:extLst>
                  <a:ext uri="{0D108BD9-81ED-4DB2-BD59-A6C34878D82A}">
                    <a16:rowId xmlns:a16="http://schemas.microsoft.com/office/drawing/2014/main" val="8811290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404064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580</Words>
  <Application>Microsoft Office PowerPoint</Application>
  <PresentationFormat>On-screen Show (4:3)</PresentationFormat>
  <Paragraphs>198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Aptos</vt:lpstr>
      <vt:lpstr>Aptos Narrow</vt:lpstr>
      <vt:lpstr>Arial</vt:lpstr>
      <vt:lpstr>Calibri</vt:lpstr>
      <vt:lpstr>Times New Roman</vt:lpstr>
      <vt:lpstr>Default Design</vt:lpstr>
      <vt:lpstr>PowerPoint Presentation</vt:lpstr>
      <vt:lpstr>PowerPoint Presentation</vt:lpstr>
      <vt:lpstr>January 2025 Estimated P &amp; L</vt:lpstr>
      <vt:lpstr>PowerPoint Presentation</vt:lpstr>
      <vt:lpstr>Financial Information</vt:lpstr>
    </vt:vector>
  </TitlesOfParts>
  <Company>JWC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New Office</dc:creator>
  <cp:lastModifiedBy>Owner</cp:lastModifiedBy>
  <cp:revision>143</cp:revision>
  <dcterms:created xsi:type="dcterms:W3CDTF">2024-07-21T14:04:47Z</dcterms:created>
  <dcterms:modified xsi:type="dcterms:W3CDTF">2025-01-22T23:31:40Z</dcterms:modified>
</cp:coreProperties>
</file>