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10/22/2018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Sep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Sep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A148F6D-4BB9-4EE7-9701-3D6355ABAF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378171"/>
              </p:ext>
            </p:extLst>
          </p:nvPr>
        </p:nvGraphicFramePr>
        <p:xfrm>
          <a:off x="2560774" y="842009"/>
          <a:ext cx="6069420" cy="5686821"/>
        </p:xfrm>
        <a:graphic>
          <a:graphicData uri="http://schemas.openxmlformats.org/drawingml/2006/table">
            <a:tbl>
              <a:tblPr/>
              <a:tblGrid>
                <a:gridCol w="348379">
                  <a:extLst>
                    <a:ext uri="{9D8B030D-6E8A-4147-A177-3AD203B41FA5}">
                      <a16:colId xmlns:a16="http://schemas.microsoft.com/office/drawing/2014/main" val="1824181529"/>
                    </a:ext>
                  </a:extLst>
                </a:gridCol>
                <a:gridCol w="342935">
                  <a:extLst>
                    <a:ext uri="{9D8B030D-6E8A-4147-A177-3AD203B41FA5}">
                      <a16:colId xmlns:a16="http://schemas.microsoft.com/office/drawing/2014/main" val="3400534541"/>
                    </a:ext>
                  </a:extLst>
                </a:gridCol>
                <a:gridCol w="342935">
                  <a:extLst>
                    <a:ext uri="{9D8B030D-6E8A-4147-A177-3AD203B41FA5}">
                      <a16:colId xmlns:a16="http://schemas.microsoft.com/office/drawing/2014/main" val="4007449353"/>
                    </a:ext>
                  </a:extLst>
                </a:gridCol>
                <a:gridCol w="342935">
                  <a:extLst>
                    <a:ext uri="{9D8B030D-6E8A-4147-A177-3AD203B41FA5}">
                      <a16:colId xmlns:a16="http://schemas.microsoft.com/office/drawing/2014/main" val="2495753476"/>
                    </a:ext>
                  </a:extLst>
                </a:gridCol>
                <a:gridCol w="342935">
                  <a:extLst>
                    <a:ext uri="{9D8B030D-6E8A-4147-A177-3AD203B41FA5}">
                      <a16:colId xmlns:a16="http://schemas.microsoft.com/office/drawing/2014/main" val="1790225752"/>
                    </a:ext>
                  </a:extLst>
                </a:gridCol>
                <a:gridCol w="3543673">
                  <a:extLst>
                    <a:ext uri="{9D8B030D-6E8A-4147-A177-3AD203B41FA5}">
                      <a16:colId xmlns:a16="http://schemas.microsoft.com/office/drawing/2014/main" val="2707567691"/>
                    </a:ext>
                  </a:extLst>
                </a:gridCol>
                <a:gridCol w="805628">
                  <a:extLst>
                    <a:ext uri="{9D8B030D-6E8A-4147-A177-3AD203B41FA5}">
                      <a16:colId xmlns:a16="http://schemas.microsoft.com/office/drawing/2014/main" val="1891113630"/>
                    </a:ext>
                  </a:extLst>
                </a:gridCol>
              </a:tblGrid>
              <a:tr h="322341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Ordinary Income/Expense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009436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23415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41010 · Donations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1,169.00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389938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41200 · Laser Fee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170.00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178744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262391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47230 · Membership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6,050.00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639702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47235 · Membership Discount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-300.00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846923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47240 · Program Service Fees (Classes)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570.15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9258740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47200 · Program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6,320.15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881833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7,659.15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439215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3006888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343327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60910 · 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24.86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516927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60930 · Business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29.40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947818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60900 · Business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54.26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897369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62600 · Merchent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167.46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201718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8204100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62840 · Equip Rental and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120.53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546281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62860 · Facility Setup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1,347.92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236405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771979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62891 · Utilities - 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527.85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8234838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62890 · Rent, Parking, Utilities - 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2,650.00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567637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62890 · Rent, Parking, 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3,177.85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234032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62800 · Facilities and 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4,646.30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050783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7038499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65030 · Printing and Copying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89.52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813630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65050 · Telephone, Telecommunications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230.68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257105"/>
                  </a:ext>
                </a:extLst>
              </a:tr>
              <a:tr h="12591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65060 · Interest Expense -Capital 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124.37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5008417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65070 · Bank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4094991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65000 · Operations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449.37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94350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Total Expense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5,317.39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880274"/>
                  </a:ext>
                </a:extLst>
              </a:tr>
              <a:tr h="13221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Ordinary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2,341.76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706469"/>
                  </a:ext>
                </a:extLst>
              </a:tr>
              <a:tr h="10073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Net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323232"/>
                          </a:solidFill>
                          <a:effectLst/>
                          <a:latin typeface="Arial" panose="020B0604020202020204" pitchFamily="34" charset="0"/>
                        </a:rPr>
                        <a:t>2,341.76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930780"/>
                  </a:ext>
                </a:extLst>
              </a:tr>
            </a:tbl>
          </a:graphicData>
        </a:graphic>
      </p:graphicFrame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117</TotalTime>
  <Words>177</Words>
  <Application>Microsoft Office PowerPoint</Application>
  <PresentationFormat>Widescreen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Sep 2018  Income Statement</vt:lpstr>
      <vt:lpstr>Sep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12</cp:revision>
  <dcterms:created xsi:type="dcterms:W3CDTF">2018-01-30T02:47:39Z</dcterms:created>
  <dcterms:modified xsi:type="dcterms:W3CDTF">2018-10-23T01:06:32Z</dcterms:modified>
</cp:coreProperties>
</file>