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8" r:id="rId3"/>
  </p:sldMasterIdLst>
  <p:sldIdLst>
    <p:sldId id="256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E8D93AF2-AF8B-482E-94EC-0AD08E3D7E21}" type="datetimeFigureOut">
              <a:rPr lang="en-US" smtClean="0"/>
              <a:t>9/23/2018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hape 31"/>
          <p:cNvSpPr/>
          <p:nvPr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729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AE652-4C2B-4974-A14D-2240D04F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69F6FE-7228-436B-8D0A-65223E429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0A548-B91B-47E0-8001-626A52B87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9/23/2018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D3703-CD30-4BB4-9476-FED67B3E7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21679-262E-43C4-B339-802C0E86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6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6238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240575"/>
            <a:ext cx="10972800" cy="488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7"/>
            <a:ext cx="12192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9/23/2018</a:t>
            </a:fld>
            <a:endParaRPr lang="en-US" dirty="0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96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09601" y="272374"/>
            <a:ext cx="109728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609501" y="3246854"/>
            <a:ext cx="109728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29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cxnSp>
        <p:nvCxnSpPr>
          <p:cNvPr id="43" name="Shape 43"/>
          <p:cNvCxnSpPr/>
          <p:nvPr/>
        </p:nvCxnSpPr>
        <p:spPr>
          <a:xfrm>
            <a:off x="687666" y="4056250"/>
            <a:ext cx="109284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650501" y="1296375"/>
            <a:ext cx="109728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706234" y="4167776"/>
            <a:ext cx="109728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9/23/2018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03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09601" y="282102"/>
            <a:ext cx="109728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09601" y="130480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6197601" y="134905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9/23/2018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54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96443"/>
            <a:ext cx="51816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9/23/2018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92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87303"/>
            <a:ext cx="10515600" cy="84110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544971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368883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544971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368883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9/23/2018</a:t>
            </a:fld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5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44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35540" y="261939"/>
            <a:ext cx="10195444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 dirty="0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6"/>
            <a:ext cx="12192000" cy="39973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622571" y="1343026"/>
            <a:ext cx="10233813" cy="1049338"/>
          </a:xfrm>
          <a:prstGeom prst="rect">
            <a:avLst/>
          </a:prstGeom>
        </p:spPr>
        <p:txBody>
          <a:bodyPr/>
          <a:lstStyle>
            <a:lvl1pPr>
              <a:defRPr sz="1999">
                <a:latin typeface="Gotham Medium"/>
              </a:defRPr>
            </a:lvl1pPr>
            <a:lvl2pPr>
              <a:defRPr sz="1999">
                <a:latin typeface="Gotham Medium"/>
              </a:defRPr>
            </a:lvl2pPr>
            <a:lvl3pPr>
              <a:defRPr sz="1999">
                <a:latin typeface="Gotham Medium"/>
              </a:defRPr>
            </a:lvl3pPr>
            <a:lvl4pPr>
              <a:defRPr sz="1999">
                <a:latin typeface="Gotham Medium"/>
              </a:defRPr>
            </a:lvl4pPr>
            <a:lvl5pPr>
              <a:defRPr sz="1999"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9/23/2018</a:t>
            </a:fld>
            <a:endParaRPr lang="en-US" dirty="0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78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146" y="301559"/>
            <a:ext cx="10314594" cy="817123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1293779"/>
            <a:ext cx="6172200" cy="4567272"/>
          </a:xfrm>
          <a:prstGeom prst="rect">
            <a:avLst/>
          </a:prstGeo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58767"/>
            <a:ext cx="3932237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0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1113567" y="758741"/>
            <a:ext cx="6092210" cy="244323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92262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12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640793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61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008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09601" y="1285876"/>
            <a:ext cx="5386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6197601" y="1295401"/>
            <a:ext cx="53892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609601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6201834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754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651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520400" y="989676"/>
            <a:ext cx="11300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1" name="Shape 31"/>
          <p:cNvSpPr/>
          <p:nvPr/>
        </p:nvSpPr>
        <p:spPr>
          <a:xfrm>
            <a:off x="1441450" y="725487"/>
            <a:ext cx="73151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703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2C8738F-D892-498D-8409-9916DA6687A7}" type="datetime1">
              <a:rPr lang="en-US" smtClean="0"/>
              <a:pPr/>
              <a:t>9/23/2018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D6718A59-8DC4-4074-A7FD-8DE866CFD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hape 31"/>
          <p:cNvSpPr/>
          <p:nvPr userDrawn="1"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8855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78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11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1" cy="1500187"/>
          </a:xfrm>
        </p:spPr>
        <p:txBody>
          <a:bodyPr anchor="b"/>
          <a:lstStyle>
            <a:lvl1pPr marL="0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1pPr>
            <a:lvl2pPr marL="456918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837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3pPr>
            <a:lvl4pPr marL="137075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593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5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843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5348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2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1906622"/>
            <a:ext cx="12192000" cy="385215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1206229" cy="365125"/>
          </a:xfrm>
        </p:spPr>
        <p:txBody>
          <a:bodyPr/>
          <a:lstStyle/>
          <a:p>
            <a:fld id="{E8D93AF2-AF8B-482E-94EC-0AD08E3D7E21}" type="datetimeFigureOut">
              <a:rPr lang="en-US" smtClean="0"/>
              <a:t>9/23/2018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174" y="6356351"/>
            <a:ext cx="846564" cy="365125"/>
          </a:xfr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4434" y="0"/>
            <a:ext cx="3311638" cy="171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8722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41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8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8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9/23/2018</a:t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43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340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923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6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454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3540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1DF2586-49BB-41D0-A4A1-42B9808B38DF}" type="datetime1">
              <a:rPr lang="en-US" smtClean="0"/>
              <a:pPr/>
              <a:t>9/23/2018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5EF7620-8729-43DE-A946-8F71C2791C2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01482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437745"/>
            <a:ext cx="8026400" cy="56884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352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1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9/23/2018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3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9/23/2018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070060"/>
            <a:ext cx="12192000" cy="7879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62023" y="1604863"/>
            <a:ext cx="11309350" cy="2646363"/>
          </a:xfrm>
        </p:spPr>
        <p:txBody>
          <a:bodyPr>
            <a:normAutofit/>
          </a:bodyPr>
          <a:lstStyle>
            <a:lvl1pPr>
              <a:buNone/>
              <a:defRPr sz="3198">
                <a:solidFill>
                  <a:schemeClr val="bg1"/>
                </a:solidFill>
                <a:latin typeface="Gotham Medium"/>
              </a:defRPr>
            </a:lvl1pPr>
            <a:lvl2pPr>
              <a:defRPr sz="2798">
                <a:solidFill>
                  <a:schemeClr val="bg1"/>
                </a:solidFill>
                <a:latin typeface="Gotham Medium"/>
              </a:defRPr>
            </a:lvl2pPr>
            <a:lvl3pPr>
              <a:defRPr sz="2398">
                <a:solidFill>
                  <a:schemeClr val="bg1"/>
                </a:solidFill>
                <a:latin typeface="Gotham Medium"/>
              </a:defRPr>
            </a:lvl3pPr>
            <a:lvl4pPr>
              <a:defRPr sz="1999">
                <a:solidFill>
                  <a:schemeClr val="bg1"/>
                </a:solidFill>
                <a:latin typeface="Gotham Medium"/>
              </a:defRPr>
            </a:lvl4pPr>
            <a:lvl5pPr>
              <a:defRPr sz="1999">
                <a:solidFill>
                  <a:schemeClr val="bg1"/>
                </a:solidFill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9/23/2018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4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4241260"/>
            <a:ext cx="12192000" cy="26167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9/23/2018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1148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622301" y="4435476"/>
            <a:ext cx="11101918" cy="163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otham Medium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07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9/23/2018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973826" y="634119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49"/>
            </a:lvl1pPr>
          </a:lstStyle>
          <a:p>
            <a:fld id="{E8D93AF2-AF8B-482E-94EC-0AD08E3D7E21}" type="datetimeFigureOut">
              <a:rPr lang="en-US" smtClean="0"/>
              <a:t>9/23/2018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049"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8539" y="635635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49"/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0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3837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59" indent="-228459" algn="l" defTabSz="91383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78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09601" y="311285"/>
            <a:ext cx="109728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 dirty="0"/>
          </a:p>
        </p:txBody>
      </p:sp>
      <p:sp>
        <p:nvSpPr>
          <p:cNvPr id="18" name="Rectangle 17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35057739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873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382311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3" name="Rectangle 12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19005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3837" rtl="0" eaLnBrk="1" latinLnBrk="0" hangingPunct="1">
        <a:spcBef>
          <a:spcPct val="0"/>
        </a:spcBef>
        <a:buNone/>
        <a:defRPr sz="4397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689" indent="-342689" algn="l" defTabSz="913837" rtl="0" eaLnBrk="1" latinLnBrk="0" hangingPunct="1">
        <a:spcBef>
          <a:spcPct val="20000"/>
        </a:spcBef>
        <a:buFont typeface="Arial" pitchFamily="34" charset="0"/>
        <a:buChar char="•"/>
        <a:defRPr sz="3198" kern="1200">
          <a:solidFill>
            <a:schemeClr val="tx1"/>
          </a:solidFill>
          <a:latin typeface="+mn-lt"/>
          <a:ea typeface="+mn-ea"/>
          <a:cs typeface="+mn-cs"/>
        </a:defRPr>
      </a:lvl1pPr>
      <a:lvl2pPr marL="742492" indent="-285574" algn="l" defTabSz="913837" rtl="0" eaLnBrk="1" latinLnBrk="0" hangingPunct="1">
        <a:spcBef>
          <a:spcPct val="20000"/>
        </a:spcBef>
        <a:buFont typeface="Arial" pitchFamily="34" charset="0"/>
        <a:buChar char="–"/>
        <a:defRPr sz="2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874654-44AC-4903-9BE0-BE24ADA2C9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Aug 2018</a:t>
            </a:r>
            <a:br>
              <a:rPr lang="en-US" dirty="0"/>
            </a:br>
            <a:r>
              <a:rPr lang="en-US" dirty="0"/>
              <a:t> Income Statement</a:t>
            </a:r>
          </a:p>
        </p:txBody>
      </p:sp>
    </p:spTree>
    <p:extLst>
      <p:ext uri="{BB962C8B-B14F-4D97-AF65-F5344CB8AC3E}">
        <p14:creationId xmlns:p14="http://schemas.microsoft.com/office/powerpoint/2010/main" val="2516248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CD351878-A2B7-4D15-8DDF-AD03E930B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567371"/>
          </a:xfrm>
        </p:spPr>
        <p:txBody>
          <a:bodyPr>
            <a:normAutofit fontScale="90000"/>
          </a:bodyPr>
          <a:lstStyle/>
          <a:p>
            <a:r>
              <a:rPr lang="en-US" dirty="0"/>
              <a:t>Aug 2018</a:t>
            </a:r>
          </a:p>
        </p:txBody>
      </p:sp>
      <p:pic>
        <p:nvPicPr>
          <p:cNvPr id="7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10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1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2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3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4" name="FILTER" hidden="1">
            <a:extLst>
              <a:ext uri="{FF2B5EF4-FFF2-40B4-BE49-F238E27FC236}">
                <a16:creationId xmlns:a16="http://schemas.microsoft.com/office/drawing/2014/main" id="{9BE183DD-520A-4902-BACA-07B0C853F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5" name="HEADER" hidden="1">
            <a:extLst>
              <a:ext uri="{FF2B5EF4-FFF2-40B4-BE49-F238E27FC236}">
                <a16:creationId xmlns:a16="http://schemas.microsoft.com/office/drawing/2014/main" id="{AF892DD0-A8B5-4546-A55B-3E61CDCA4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6" name="FILTER" hidden="1">
            <a:extLst>
              <a:ext uri="{FF2B5EF4-FFF2-40B4-BE49-F238E27FC236}">
                <a16:creationId xmlns:a16="http://schemas.microsoft.com/office/drawing/2014/main" id="{D195CC4D-2886-44AC-9804-E4EA5C2D8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7" name="HEADER" hidden="1">
            <a:extLst>
              <a:ext uri="{FF2B5EF4-FFF2-40B4-BE49-F238E27FC236}">
                <a16:creationId xmlns:a16="http://schemas.microsoft.com/office/drawing/2014/main" id="{45D2CA69-5D07-487A-B4A8-4DA8076E5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8" name="FILTER" hidden="1">
            <a:extLst>
              <a:ext uri="{FF2B5EF4-FFF2-40B4-BE49-F238E27FC236}">
                <a16:creationId xmlns:a16="http://schemas.microsoft.com/office/drawing/2014/main" id="{42404C33-570D-4AD0-9D84-928A89326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19" name="HEADER" hidden="1">
            <a:extLst>
              <a:ext uri="{FF2B5EF4-FFF2-40B4-BE49-F238E27FC236}">
                <a16:creationId xmlns:a16="http://schemas.microsoft.com/office/drawing/2014/main" id="{8641AFE0-1EB7-4109-80CD-4824C2F39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20" name="FILTER" hidden="1">
            <a:extLst>
              <a:ext uri="{FF2B5EF4-FFF2-40B4-BE49-F238E27FC236}">
                <a16:creationId xmlns:a16="http://schemas.microsoft.com/office/drawing/2014/main" id="{812EF987-D8A4-409C-A509-D22B971A5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1" name="HEADER" hidden="1">
            <a:extLst>
              <a:ext uri="{FF2B5EF4-FFF2-40B4-BE49-F238E27FC236}">
                <a16:creationId xmlns:a16="http://schemas.microsoft.com/office/drawing/2014/main" id="{A773E5E4-2DDC-458C-B396-1B8C7C9CB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C07A319-5032-4069-86F3-B265632285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5651040"/>
              </p:ext>
            </p:extLst>
          </p:nvPr>
        </p:nvGraphicFramePr>
        <p:xfrm>
          <a:off x="3502324" y="842009"/>
          <a:ext cx="5046455" cy="5565021"/>
        </p:xfrm>
        <a:graphic>
          <a:graphicData uri="http://schemas.openxmlformats.org/drawingml/2006/table">
            <a:tbl>
              <a:tblPr/>
              <a:tblGrid>
                <a:gridCol w="31555">
                  <a:extLst>
                    <a:ext uri="{9D8B030D-6E8A-4147-A177-3AD203B41FA5}">
                      <a16:colId xmlns:a16="http://schemas.microsoft.com/office/drawing/2014/main" val="1886190727"/>
                    </a:ext>
                  </a:extLst>
                </a:gridCol>
                <a:gridCol w="323543">
                  <a:extLst>
                    <a:ext uri="{9D8B030D-6E8A-4147-A177-3AD203B41FA5}">
                      <a16:colId xmlns:a16="http://schemas.microsoft.com/office/drawing/2014/main" val="120082289"/>
                    </a:ext>
                  </a:extLst>
                </a:gridCol>
                <a:gridCol w="323543">
                  <a:extLst>
                    <a:ext uri="{9D8B030D-6E8A-4147-A177-3AD203B41FA5}">
                      <a16:colId xmlns:a16="http://schemas.microsoft.com/office/drawing/2014/main" val="1001752111"/>
                    </a:ext>
                  </a:extLst>
                </a:gridCol>
                <a:gridCol w="323543">
                  <a:extLst>
                    <a:ext uri="{9D8B030D-6E8A-4147-A177-3AD203B41FA5}">
                      <a16:colId xmlns:a16="http://schemas.microsoft.com/office/drawing/2014/main" val="22136749"/>
                    </a:ext>
                  </a:extLst>
                </a:gridCol>
                <a:gridCol w="3296081">
                  <a:extLst>
                    <a:ext uri="{9D8B030D-6E8A-4147-A177-3AD203B41FA5}">
                      <a16:colId xmlns:a16="http://schemas.microsoft.com/office/drawing/2014/main" val="2527097719"/>
                    </a:ext>
                  </a:extLst>
                </a:gridCol>
                <a:gridCol w="748190">
                  <a:extLst>
                    <a:ext uri="{9D8B030D-6E8A-4147-A177-3AD203B41FA5}">
                      <a16:colId xmlns:a16="http://schemas.microsoft.com/office/drawing/2014/main" val="1102060499"/>
                    </a:ext>
                  </a:extLst>
                </a:gridCol>
              </a:tblGrid>
              <a:tr h="168637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Ordinary Income/Expense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03923036"/>
                  </a:ext>
                </a:extLst>
              </a:tr>
              <a:tr h="16863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8057090"/>
                  </a:ext>
                </a:extLst>
              </a:tr>
              <a:tr h="16863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41200 · Laser Fee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313.00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5581964"/>
                  </a:ext>
                </a:extLst>
              </a:tr>
              <a:tr h="16863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47200 · Program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6121774"/>
                  </a:ext>
                </a:extLst>
              </a:tr>
              <a:tr h="16863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47230 · Membership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6,100.00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3175338"/>
                  </a:ext>
                </a:extLst>
              </a:tr>
              <a:tr h="16863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47235 · Membership Discount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-300.00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8381103"/>
                  </a:ext>
                </a:extLst>
              </a:tr>
              <a:tr h="16863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47240 · Program Service Fees (Classes)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823.82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6350443"/>
                  </a:ext>
                </a:extLst>
              </a:tr>
              <a:tr h="16863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47200 · Program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6,623.82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3507247"/>
                  </a:ext>
                </a:extLst>
              </a:tr>
              <a:tr h="16863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6,936.82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4594182"/>
                  </a:ext>
                </a:extLst>
              </a:tr>
              <a:tr h="16863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Expense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0562205"/>
                  </a:ext>
                </a:extLst>
              </a:tr>
              <a:tr h="16863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60900 · Business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5311490"/>
                  </a:ext>
                </a:extLst>
              </a:tr>
              <a:tr h="16863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60910 · Property Tax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24.86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7069601"/>
                  </a:ext>
                </a:extLst>
              </a:tr>
              <a:tr h="16863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60930 · Business Tax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29.40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3936171"/>
                  </a:ext>
                </a:extLst>
              </a:tr>
              <a:tr h="16863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60900 · Business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54.26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4677840"/>
                  </a:ext>
                </a:extLst>
              </a:tr>
              <a:tr h="16863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62600 · Merchent Processing Fees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245.26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3064880"/>
                  </a:ext>
                </a:extLst>
              </a:tr>
              <a:tr h="16863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62800 · Facilities and Equipment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936128"/>
                  </a:ext>
                </a:extLst>
              </a:tr>
              <a:tr h="16863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62840 · Equip Rental and Maintenance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39.00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4656746"/>
                  </a:ext>
                </a:extLst>
              </a:tr>
              <a:tr h="16863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62890 · Rent, Parking, Utilities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1564899"/>
                  </a:ext>
                </a:extLst>
              </a:tr>
              <a:tr h="16863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62891 · Utilities - Power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264.96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0607564"/>
                  </a:ext>
                </a:extLst>
              </a:tr>
              <a:tr h="16863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62892 · Utilities - Water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51.53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0975670"/>
                  </a:ext>
                </a:extLst>
              </a:tr>
              <a:tr h="16863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62890 · Rent, Parking, Utilities - Other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2,825.89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4950656"/>
                  </a:ext>
                </a:extLst>
              </a:tr>
              <a:tr h="16863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62890 · Rent, Parking, Utilities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3,142.38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4428484"/>
                  </a:ext>
                </a:extLst>
              </a:tr>
              <a:tr h="16863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62800 · Facilities and Equipment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3,181.38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0497650"/>
                  </a:ext>
                </a:extLst>
              </a:tr>
              <a:tr h="16863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65000 · Operations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084493"/>
                  </a:ext>
                </a:extLst>
              </a:tr>
              <a:tr h="16863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65050 · Telephone, Telecommunications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249.94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3953863"/>
                  </a:ext>
                </a:extLst>
              </a:tr>
              <a:tr h="16863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65060 · Interest Expense -Capital Lease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128.26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2154486"/>
                  </a:ext>
                </a:extLst>
              </a:tr>
              <a:tr h="16863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65070 · Bank Fees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34.80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9636911"/>
                  </a:ext>
                </a:extLst>
              </a:tr>
              <a:tr h="16863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65000 · Operations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413.00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1485694"/>
                  </a:ext>
                </a:extLst>
              </a:tr>
              <a:tr h="16863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65100 · Other Types of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4802289"/>
                  </a:ext>
                </a:extLst>
              </a:tr>
              <a:tr h="16863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65160 · Other Costs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457.50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7269948"/>
                  </a:ext>
                </a:extLst>
              </a:tr>
              <a:tr h="16863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65100 · Other Types of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457.50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5961829"/>
                  </a:ext>
                </a:extLst>
              </a:tr>
              <a:tr h="16863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Expense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4,351.40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9984700"/>
                  </a:ext>
                </a:extLst>
              </a:tr>
              <a:tr h="168637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Net Ordinary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2,585.42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0325136"/>
                  </a:ext>
                </a:extLst>
              </a:tr>
            </a:tbl>
          </a:graphicData>
        </a:graphic>
      </p:graphicFrame>
      <p:pic>
        <p:nvPicPr>
          <p:cNvPr id="22" name="FILTER" hidden="1">
            <a:extLst>
              <a:ext uri="{FF2B5EF4-FFF2-40B4-BE49-F238E27FC236}">
                <a16:creationId xmlns:a16="http://schemas.microsoft.com/office/drawing/2014/main" id="{EC56510B-19DF-4F6E-AB63-81639FE3E1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3" name="HEADER" hidden="1">
            <a:extLst>
              <a:ext uri="{FF2B5EF4-FFF2-40B4-BE49-F238E27FC236}">
                <a16:creationId xmlns:a16="http://schemas.microsoft.com/office/drawing/2014/main" id="{B8ECE078-5AB3-4108-969D-31777C78B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272706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White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kersmiths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2017-08-04 Laser Intro</Template>
  <TotalTime>113</TotalTime>
  <Words>184</Words>
  <Application>Microsoft Office PowerPoint</Application>
  <PresentationFormat>Widescreen</PresentationFormat>
  <Paragraphs>59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Gotham Medium</vt:lpstr>
      <vt:lpstr>Gothic medium</vt:lpstr>
      <vt:lpstr>Makersmiths_White</vt:lpstr>
      <vt:lpstr>Makersmiths_2</vt:lpstr>
      <vt:lpstr>Makersmiths2</vt:lpstr>
      <vt:lpstr>Aug 2018  Income Statement</vt:lpstr>
      <vt:lpstr>Aug 2018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 2017  Income Statement</dc:title>
  <dc:creator>John Dubelko</dc:creator>
  <cp:lastModifiedBy>John Dubelko</cp:lastModifiedBy>
  <cp:revision>11</cp:revision>
  <dcterms:created xsi:type="dcterms:W3CDTF">2018-01-30T02:47:39Z</dcterms:created>
  <dcterms:modified xsi:type="dcterms:W3CDTF">2018-09-23T21:21:33Z</dcterms:modified>
</cp:coreProperties>
</file>