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8/23/2018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July 2018</a:t>
            </a:r>
            <a:br>
              <a:rPr lang="en-US" dirty="0"/>
            </a:br>
            <a:r>
              <a:rPr lang="en-US" dirty="0"/>
              <a:t> Income Statement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CD351878-A2B7-4D15-8DDF-AD03E930B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567371"/>
          </a:xfrm>
        </p:spPr>
        <p:txBody>
          <a:bodyPr>
            <a:normAutofit fontScale="90000"/>
          </a:bodyPr>
          <a:lstStyle/>
          <a:p>
            <a:r>
              <a:rPr lang="en-US" dirty="0"/>
              <a:t>July 2018</a:t>
            </a:r>
          </a:p>
        </p:txBody>
      </p:sp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7BD92DC-B94C-473D-94B5-040724C465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244538"/>
              </p:ext>
            </p:extLst>
          </p:nvPr>
        </p:nvGraphicFramePr>
        <p:xfrm>
          <a:off x="3424722" y="781623"/>
          <a:ext cx="4779001" cy="5741354"/>
        </p:xfrm>
        <a:graphic>
          <a:graphicData uri="http://schemas.openxmlformats.org/drawingml/2006/table">
            <a:tbl>
              <a:tblPr/>
              <a:tblGrid>
                <a:gridCol w="281908">
                  <a:extLst>
                    <a:ext uri="{9D8B030D-6E8A-4147-A177-3AD203B41FA5}">
                      <a16:colId xmlns:a16="http://schemas.microsoft.com/office/drawing/2014/main" val="634782548"/>
                    </a:ext>
                  </a:extLst>
                </a:gridCol>
                <a:gridCol w="281908">
                  <a:extLst>
                    <a:ext uri="{9D8B030D-6E8A-4147-A177-3AD203B41FA5}">
                      <a16:colId xmlns:a16="http://schemas.microsoft.com/office/drawing/2014/main" val="3084258211"/>
                    </a:ext>
                  </a:extLst>
                </a:gridCol>
                <a:gridCol w="281908">
                  <a:extLst>
                    <a:ext uri="{9D8B030D-6E8A-4147-A177-3AD203B41FA5}">
                      <a16:colId xmlns:a16="http://schemas.microsoft.com/office/drawing/2014/main" val="2203244509"/>
                    </a:ext>
                  </a:extLst>
                </a:gridCol>
                <a:gridCol w="281908">
                  <a:extLst>
                    <a:ext uri="{9D8B030D-6E8A-4147-A177-3AD203B41FA5}">
                      <a16:colId xmlns:a16="http://schemas.microsoft.com/office/drawing/2014/main" val="1037541051"/>
                    </a:ext>
                  </a:extLst>
                </a:gridCol>
                <a:gridCol w="2913040">
                  <a:extLst>
                    <a:ext uri="{9D8B030D-6E8A-4147-A177-3AD203B41FA5}">
                      <a16:colId xmlns:a16="http://schemas.microsoft.com/office/drawing/2014/main" val="1635936513"/>
                    </a:ext>
                  </a:extLst>
                </a:gridCol>
                <a:gridCol w="738329">
                  <a:extLst>
                    <a:ext uri="{9D8B030D-6E8A-4147-A177-3AD203B41FA5}">
                      <a16:colId xmlns:a16="http://schemas.microsoft.com/office/drawing/2014/main" val="3803108750"/>
                    </a:ext>
                  </a:extLst>
                </a:gridCol>
              </a:tblGrid>
              <a:tr h="185490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Ordinary Income/Expense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946770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844563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41010 · Donations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3698660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41200 · Laser Fee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90.00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0337400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179068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47220 · Corporate membership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5,000.00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6001366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47230 · Membership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8,050.00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365591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47235 · Membership Discount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-600.00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702281"/>
                  </a:ext>
                </a:extLst>
              </a:tr>
              <a:tr h="185490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47240 · Program Service Fees (Classes)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300.58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195789"/>
                  </a:ext>
                </a:extLst>
              </a:tr>
              <a:tr h="185490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12,750.58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95738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13,340.58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8468316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5459584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442333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60910 · Property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24.86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1108375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60920 · Business Registration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25.00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392577"/>
                  </a:ext>
                </a:extLst>
              </a:tr>
              <a:tr h="185490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60930 · Business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29.40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0373676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79.26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034950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62600 · Merchent Processing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309.68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6550893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023555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62860 · Facility Setup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3,643.00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450289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7125628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62891 · Utilities - Power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348.11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4597037"/>
                  </a:ext>
                </a:extLst>
              </a:tr>
              <a:tr h="185490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 - Other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2,550.00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648658"/>
                  </a:ext>
                </a:extLst>
              </a:tr>
              <a:tr h="185490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2,898.11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306157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6,541.11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4024111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8554679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65050 · Telephone, Telecommunications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260.00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690884"/>
                  </a:ext>
                </a:extLst>
              </a:tr>
              <a:tr h="17665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65060 · Interest Expense -Capital Lease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132.12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5820654"/>
                  </a:ext>
                </a:extLst>
              </a:tr>
              <a:tr h="185490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65070 · Bank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9840872"/>
                  </a:ext>
                </a:extLst>
              </a:tr>
              <a:tr h="185490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396.92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045984"/>
                  </a:ext>
                </a:extLst>
              </a:tr>
              <a:tr h="185490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7,326.97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141502"/>
                  </a:ext>
                </a:extLst>
              </a:tr>
              <a:tr h="185490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Net Ordinary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6,013.61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1123162"/>
                  </a:ext>
                </a:extLst>
              </a:tr>
            </a:tbl>
          </a:graphicData>
        </a:graphic>
      </p:graphicFrame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110</TotalTime>
  <Words>172</Words>
  <Application>Microsoft Office PowerPoint</Application>
  <PresentationFormat>Widescreen</PresentationFormat>
  <Paragraphs>58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Gotham Medium</vt:lpstr>
      <vt:lpstr>Gothic medium</vt:lpstr>
      <vt:lpstr>Makersmiths_White</vt:lpstr>
      <vt:lpstr>Makersmiths_2</vt:lpstr>
      <vt:lpstr>Makersmiths2</vt:lpstr>
      <vt:lpstr>July 2018  Income Statement</vt:lpstr>
      <vt:lpstr>July 2018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10</cp:revision>
  <dcterms:created xsi:type="dcterms:W3CDTF">2018-01-30T02:47:39Z</dcterms:created>
  <dcterms:modified xsi:type="dcterms:W3CDTF">2018-08-23T20:29:35Z</dcterms:modified>
</cp:coreProperties>
</file>