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7/25/2018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Jun 2018</a:t>
            </a:r>
            <a:br>
              <a:rPr lang="en-US" dirty="0"/>
            </a:br>
            <a:r>
              <a:rPr lang="en-US" dirty="0"/>
              <a:t> Income Statement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CD351878-A2B7-4D15-8DDF-AD03E930B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567371"/>
          </a:xfrm>
        </p:spPr>
        <p:txBody>
          <a:bodyPr>
            <a:normAutofit fontScale="90000"/>
          </a:bodyPr>
          <a:lstStyle/>
          <a:p>
            <a:r>
              <a:rPr lang="en-US" dirty="0"/>
              <a:t>Jun 2018</a:t>
            </a:r>
          </a:p>
        </p:txBody>
      </p:sp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FD0F708-104B-4CED-8D7A-6D55E125F3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368076"/>
              </p:ext>
            </p:extLst>
          </p:nvPr>
        </p:nvGraphicFramePr>
        <p:xfrm>
          <a:off x="3207879" y="712613"/>
          <a:ext cx="5776242" cy="5741359"/>
        </p:xfrm>
        <a:graphic>
          <a:graphicData uri="http://schemas.openxmlformats.org/drawingml/2006/table">
            <a:tbl>
              <a:tblPr/>
              <a:tblGrid>
                <a:gridCol w="326571">
                  <a:extLst>
                    <a:ext uri="{9D8B030D-6E8A-4147-A177-3AD203B41FA5}">
                      <a16:colId xmlns:a16="http://schemas.microsoft.com/office/drawing/2014/main" val="1976588480"/>
                    </a:ext>
                  </a:extLst>
                </a:gridCol>
                <a:gridCol w="321469">
                  <a:extLst>
                    <a:ext uri="{9D8B030D-6E8A-4147-A177-3AD203B41FA5}">
                      <a16:colId xmlns:a16="http://schemas.microsoft.com/office/drawing/2014/main" val="3559736078"/>
                    </a:ext>
                  </a:extLst>
                </a:gridCol>
                <a:gridCol w="321469">
                  <a:extLst>
                    <a:ext uri="{9D8B030D-6E8A-4147-A177-3AD203B41FA5}">
                      <a16:colId xmlns:a16="http://schemas.microsoft.com/office/drawing/2014/main" val="104693308"/>
                    </a:ext>
                  </a:extLst>
                </a:gridCol>
                <a:gridCol w="321469">
                  <a:extLst>
                    <a:ext uri="{9D8B030D-6E8A-4147-A177-3AD203B41FA5}">
                      <a16:colId xmlns:a16="http://schemas.microsoft.com/office/drawing/2014/main" val="3934242584"/>
                    </a:ext>
                  </a:extLst>
                </a:gridCol>
                <a:gridCol w="321469">
                  <a:extLst>
                    <a:ext uri="{9D8B030D-6E8A-4147-A177-3AD203B41FA5}">
                      <a16:colId xmlns:a16="http://schemas.microsoft.com/office/drawing/2014/main" val="237534913"/>
                    </a:ext>
                  </a:extLst>
                </a:gridCol>
                <a:gridCol w="3321852">
                  <a:extLst>
                    <a:ext uri="{9D8B030D-6E8A-4147-A177-3AD203B41FA5}">
                      <a16:colId xmlns:a16="http://schemas.microsoft.com/office/drawing/2014/main" val="3578833076"/>
                    </a:ext>
                  </a:extLst>
                </a:gridCol>
                <a:gridCol w="841943">
                  <a:extLst>
                    <a:ext uri="{9D8B030D-6E8A-4147-A177-3AD203B41FA5}">
                      <a16:colId xmlns:a16="http://schemas.microsoft.com/office/drawing/2014/main" val="2504020688"/>
                    </a:ext>
                  </a:extLst>
                </a:gridCol>
              </a:tblGrid>
              <a:tr h="47744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Ordinary Income/Expense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1295132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881342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41010 · Donations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474.00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7937294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41200 · Laser Fee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194.00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9148560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8363954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47230 · Membership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5,350.00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122861"/>
                  </a:ext>
                </a:extLst>
              </a:tr>
              <a:tr h="187677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47240 · Program Service Fees (Classes)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1,897.51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8260905"/>
                  </a:ext>
                </a:extLst>
              </a:tr>
              <a:tr h="187677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7,247.51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6315261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7,915.51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96083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5878558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8200308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60910 · Property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265.46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430394"/>
                  </a:ext>
                </a:extLst>
              </a:tr>
              <a:tr h="187677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60930 · Business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29.40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466095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294.86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930918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62600 · Merchent Processing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183.91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603321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5588738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62860 · Facility Setup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7,371.92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1902083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162750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62891 · Utilities - Power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237.59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8179575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62892 · Utilities - Water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51.53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262137"/>
                  </a:ext>
                </a:extLst>
              </a:tr>
              <a:tr h="187677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 - Other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4,045.83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6845336"/>
                  </a:ext>
                </a:extLst>
              </a:tr>
              <a:tr h="187677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4,334.95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724774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11,706.87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679189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4330722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65050 · Telephone, Telecommunications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160.00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9185194"/>
                  </a:ext>
                </a:extLst>
              </a:tr>
              <a:tr h="178741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65060 · Interest Expense -Capital Lease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135.94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21911"/>
                  </a:ext>
                </a:extLst>
              </a:tr>
              <a:tr h="187677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65070 · Bank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5383734"/>
                  </a:ext>
                </a:extLst>
              </a:tr>
              <a:tr h="187677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300.74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721709"/>
                  </a:ext>
                </a:extLst>
              </a:tr>
              <a:tr h="187677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12,486.38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9366835"/>
                  </a:ext>
                </a:extLst>
              </a:tr>
              <a:tr h="187677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Net Ordinary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-4,570.87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50066"/>
                  </a:ext>
                </a:extLst>
              </a:tr>
            </a:tbl>
          </a:graphicData>
        </a:graphic>
      </p:graphicFrame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108</TotalTime>
  <Words>163</Words>
  <Application>Microsoft Office PowerPoint</Application>
  <PresentationFormat>Widescreen</PresentationFormat>
  <Paragraphs>55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Gotham Medium</vt:lpstr>
      <vt:lpstr>Gothic medium</vt:lpstr>
      <vt:lpstr>Makersmiths_White</vt:lpstr>
      <vt:lpstr>Makersmiths_2</vt:lpstr>
      <vt:lpstr>Makersmiths2</vt:lpstr>
      <vt:lpstr>Jun 2018  Income Statement</vt:lpstr>
      <vt:lpstr>Jun 2018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9</cp:revision>
  <dcterms:created xsi:type="dcterms:W3CDTF">2018-01-30T02:47:39Z</dcterms:created>
  <dcterms:modified xsi:type="dcterms:W3CDTF">2018-07-25T23:59:23Z</dcterms:modified>
</cp:coreProperties>
</file>