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Jun 2018</a:t>
            </a:r>
            <a:br>
              <a:rPr lang="en-US" dirty="0"/>
            </a:br>
            <a:r>
              <a:rPr lang="en-US" dirty="0"/>
              <a:t> Income Statement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CD351878-A2B7-4D15-8DDF-AD03E930B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567371"/>
          </a:xfrm>
        </p:spPr>
        <p:txBody>
          <a:bodyPr>
            <a:normAutofit fontScale="90000"/>
          </a:bodyPr>
          <a:lstStyle/>
          <a:p>
            <a:r>
              <a:rPr lang="en-US" dirty="0"/>
              <a:t>Jun 2018</a:t>
            </a:r>
          </a:p>
        </p:txBody>
      </p:sp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0A945D3-13F1-4ADA-8A50-EEAAEEC12F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840566"/>
              </p:ext>
            </p:extLst>
          </p:nvPr>
        </p:nvGraphicFramePr>
        <p:xfrm>
          <a:off x="2323424" y="842009"/>
          <a:ext cx="6639419" cy="5741360"/>
        </p:xfrm>
        <a:graphic>
          <a:graphicData uri="http://schemas.openxmlformats.org/drawingml/2006/table">
            <a:tbl>
              <a:tblPr/>
              <a:tblGrid>
                <a:gridCol w="374710">
                  <a:extLst>
                    <a:ext uri="{9D8B030D-6E8A-4147-A177-3AD203B41FA5}">
                      <a16:colId xmlns:a16="http://schemas.microsoft.com/office/drawing/2014/main" val="2232882226"/>
                    </a:ext>
                  </a:extLst>
                </a:gridCol>
                <a:gridCol w="374710">
                  <a:extLst>
                    <a:ext uri="{9D8B030D-6E8A-4147-A177-3AD203B41FA5}">
                      <a16:colId xmlns:a16="http://schemas.microsoft.com/office/drawing/2014/main" val="1015393000"/>
                    </a:ext>
                  </a:extLst>
                </a:gridCol>
                <a:gridCol w="368857">
                  <a:extLst>
                    <a:ext uri="{9D8B030D-6E8A-4147-A177-3AD203B41FA5}">
                      <a16:colId xmlns:a16="http://schemas.microsoft.com/office/drawing/2014/main" val="4176231192"/>
                    </a:ext>
                  </a:extLst>
                </a:gridCol>
                <a:gridCol w="368857">
                  <a:extLst>
                    <a:ext uri="{9D8B030D-6E8A-4147-A177-3AD203B41FA5}">
                      <a16:colId xmlns:a16="http://schemas.microsoft.com/office/drawing/2014/main" val="552613559"/>
                    </a:ext>
                  </a:extLst>
                </a:gridCol>
                <a:gridCol w="368857">
                  <a:extLst>
                    <a:ext uri="{9D8B030D-6E8A-4147-A177-3AD203B41FA5}">
                      <a16:colId xmlns:a16="http://schemas.microsoft.com/office/drawing/2014/main" val="666282988"/>
                    </a:ext>
                  </a:extLst>
                </a:gridCol>
                <a:gridCol w="3817374">
                  <a:extLst>
                    <a:ext uri="{9D8B030D-6E8A-4147-A177-3AD203B41FA5}">
                      <a16:colId xmlns:a16="http://schemas.microsoft.com/office/drawing/2014/main" val="2290060473"/>
                    </a:ext>
                  </a:extLst>
                </a:gridCol>
                <a:gridCol w="966054">
                  <a:extLst>
                    <a:ext uri="{9D8B030D-6E8A-4147-A177-3AD203B41FA5}">
                      <a16:colId xmlns:a16="http://schemas.microsoft.com/office/drawing/2014/main" val="713199870"/>
                    </a:ext>
                  </a:extLst>
                </a:gridCol>
              </a:tblGrid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0958990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41010 · Donations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474.00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8749936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41200 · Laser Fee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194.00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7881407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00028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47230 · Membership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5,350.00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472425"/>
                  </a:ext>
                </a:extLst>
              </a:tr>
              <a:tr h="204700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47240 · Program Service Fees (Classes)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1,897.51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4632695"/>
                  </a:ext>
                </a:extLst>
              </a:tr>
              <a:tr h="204700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7,247.51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9475512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7,915.51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6756498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2583559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87431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60910 · Property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265.46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3773695"/>
                  </a:ext>
                </a:extLst>
              </a:tr>
              <a:tr h="204700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60930 · Business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29.40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7823359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294.86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2265256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62600 · Merchent Processing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183.91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485300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731114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62860 · Facility Setup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7,371.92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8516435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0564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62891 · Utilities - Power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237.59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7305290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62892 · Utilities - Water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51.53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030296"/>
                  </a:ext>
                </a:extLst>
              </a:tr>
              <a:tr h="204700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 - Other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4,045.83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550415"/>
                  </a:ext>
                </a:extLst>
              </a:tr>
              <a:tr h="204700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4,334.95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1730760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11,706.87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283686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155746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65050 · Telephone, Telecommunications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160.00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786294"/>
                  </a:ext>
                </a:extLst>
              </a:tr>
              <a:tr h="194953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65060 · Interest Expense -Capital Lease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354.06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966109"/>
                  </a:ext>
                </a:extLst>
              </a:tr>
              <a:tr h="204700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65070 · Bank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1699554"/>
                  </a:ext>
                </a:extLst>
              </a:tr>
              <a:tr h="204700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518.86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9668757"/>
                  </a:ext>
                </a:extLst>
              </a:tr>
              <a:tr h="204700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12,704.50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3813188"/>
                  </a:ext>
                </a:extLst>
              </a:tr>
              <a:tr h="204700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Net Ordinary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-4,788.99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2402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106</TotalTime>
  <Words>158</Words>
  <Application>Microsoft Office PowerPoint</Application>
  <PresentationFormat>Widescreen</PresentationFormat>
  <Paragraphs>53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Gotham Medium</vt:lpstr>
      <vt:lpstr>Gothic medium</vt:lpstr>
      <vt:lpstr>Makersmiths_White</vt:lpstr>
      <vt:lpstr>Makersmiths_2</vt:lpstr>
      <vt:lpstr>Makersmiths2</vt:lpstr>
      <vt:lpstr>Jun 2018  Income Statement</vt:lpstr>
      <vt:lpstr>Jun 2018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8</cp:revision>
  <dcterms:created xsi:type="dcterms:W3CDTF">2018-01-30T02:47:39Z</dcterms:created>
  <dcterms:modified xsi:type="dcterms:W3CDTF">2018-07-25T00:14:55Z</dcterms:modified>
</cp:coreProperties>
</file>