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5/19/2018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Apr 2018</a:t>
            </a:r>
            <a:br>
              <a:rPr lang="en-US" dirty="0"/>
            </a:br>
            <a:r>
              <a:rPr lang="en-US" dirty="0"/>
              <a:t> Income Statement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CD351878-A2B7-4D15-8DDF-AD03E930B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567371"/>
          </a:xfrm>
        </p:spPr>
        <p:txBody>
          <a:bodyPr>
            <a:normAutofit fontScale="90000"/>
          </a:bodyPr>
          <a:lstStyle/>
          <a:p>
            <a:r>
              <a:rPr lang="en-US" dirty="0"/>
              <a:t>Apr 2018</a:t>
            </a:r>
          </a:p>
        </p:txBody>
      </p:sp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7B8348-DF24-4B36-AC87-27CD42EF87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413243"/>
              </p:ext>
            </p:extLst>
          </p:nvPr>
        </p:nvGraphicFramePr>
        <p:xfrm>
          <a:off x="2907100" y="629728"/>
          <a:ext cx="5486401" cy="5857347"/>
        </p:xfrm>
        <a:graphic>
          <a:graphicData uri="http://schemas.openxmlformats.org/drawingml/2006/table">
            <a:tbl>
              <a:tblPr/>
              <a:tblGrid>
                <a:gridCol w="332670">
                  <a:extLst>
                    <a:ext uri="{9D8B030D-6E8A-4147-A177-3AD203B41FA5}">
                      <a16:colId xmlns:a16="http://schemas.microsoft.com/office/drawing/2014/main" val="4123328328"/>
                    </a:ext>
                  </a:extLst>
                </a:gridCol>
                <a:gridCol w="332670">
                  <a:extLst>
                    <a:ext uri="{9D8B030D-6E8A-4147-A177-3AD203B41FA5}">
                      <a16:colId xmlns:a16="http://schemas.microsoft.com/office/drawing/2014/main" val="1737268974"/>
                    </a:ext>
                  </a:extLst>
                </a:gridCol>
                <a:gridCol w="332670">
                  <a:extLst>
                    <a:ext uri="{9D8B030D-6E8A-4147-A177-3AD203B41FA5}">
                      <a16:colId xmlns:a16="http://schemas.microsoft.com/office/drawing/2014/main" val="835375851"/>
                    </a:ext>
                  </a:extLst>
                </a:gridCol>
                <a:gridCol w="332670">
                  <a:extLst>
                    <a:ext uri="{9D8B030D-6E8A-4147-A177-3AD203B41FA5}">
                      <a16:colId xmlns:a16="http://schemas.microsoft.com/office/drawing/2014/main" val="4270593501"/>
                    </a:ext>
                  </a:extLst>
                </a:gridCol>
                <a:gridCol w="3374212">
                  <a:extLst>
                    <a:ext uri="{9D8B030D-6E8A-4147-A177-3AD203B41FA5}">
                      <a16:colId xmlns:a16="http://schemas.microsoft.com/office/drawing/2014/main" val="2659976467"/>
                    </a:ext>
                  </a:extLst>
                </a:gridCol>
                <a:gridCol w="781509">
                  <a:extLst>
                    <a:ext uri="{9D8B030D-6E8A-4147-A177-3AD203B41FA5}">
                      <a16:colId xmlns:a16="http://schemas.microsoft.com/office/drawing/2014/main" val="1250825609"/>
                    </a:ext>
                  </a:extLst>
                </a:gridCol>
              </a:tblGrid>
              <a:tr h="256675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Ordinary Income/Expense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5308292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783929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41010 · Donations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8066556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41200 · Laser Fee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150.00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0392582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581218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47230 · Membership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3,900.00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3189469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47240 · Program Service Fees (Classes)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581.18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351081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4,481.18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8550738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4,632.18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2777406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6359020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227817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60910 · Property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24.86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559626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60930 · Business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29.40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1448562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54.26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397328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62600 · Merchent Processing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133.60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522873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82266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62860 · Facility Setup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82.46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886250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4555137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62891 · Utilities - Power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1,165.15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833618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62892 · Utilities - Water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51.53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514294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 - Other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98.00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545978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1,314.68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7940850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1,397.14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6245295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9950007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65050 · Telephone, Telecommunications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196.32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013191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65060 · Interest Expense -Capital Lease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143.44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4625365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65070 · Bank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1680936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345.17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3150576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65100 · Other Types of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674332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65120 · Insurance - Liability, D and 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2,319.00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849273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65100 · Other Types of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2,319.00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602593"/>
                  </a:ext>
                </a:extLst>
              </a:tr>
              <a:tr h="17502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4,249.17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682579"/>
                  </a:ext>
                </a:extLst>
              </a:tr>
              <a:tr h="175021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Net Ordinary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383.01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772483"/>
                  </a:ext>
                </a:extLst>
              </a:tr>
            </a:tbl>
          </a:graphicData>
        </a:graphic>
      </p:graphicFrame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105</TotalTime>
  <Words>185</Words>
  <Application>Microsoft Office PowerPoint</Application>
  <PresentationFormat>Widescreen</PresentationFormat>
  <Paragraphs>59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Gotham Medium</vt:lpstr>
      <vt:lpstr>Gothic medium</vt:lpstr>
      <vt:lpstr>Makersmiths_White</vt:lpstr>
      <vt:lpstr>Makersmiths_2</vt:lpstr>
      <vt:lpstr>Makersmiths2</vt:lpstr>
      <vt:lpstr>Apr 2018  Income Statement</vt:lpstr>
      <vt:lpstr>Apr 2018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7</cp:revision>
  <dcterms:created xsi:type="dcterms:W3CDTF">2018-01-30T02:47:39Z</dcterms:created>
  <dcterms:modified xsi:type="dcterms:W3CDTF">2018-05-19T17:14:54Z</dcterms:modified>
</cp:coreProperties>
</file>