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4.xml" ContentType="application/vnd.openxmlformats-officedocument.presentationml.notesSlide+xml"/>
  <Override PartName="/ppt/comments/comment3.xml" ContentType="application/vnd.openxmlformats-officedocument.presentationml.comment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omments/comment4.xml" ContentType="application/vnd.openxmlformats-officedocument.presentationml.comments+xml"/>
  <Override PartName="/ppt/notesSlides/notesSlide7.xml" ContentType="application/vnd.openxmlformats-officedocument.presentationml.notesSlide+xml"/>
  <Override PartName="/ppt/comments/comment5.xml" ContentType="application/vnd.openxmlformats-officedocument.presentationml.comments+xml"/>
  <Override PartName="/ppt/notesSlides/notesSlide8.xml" ContentType="application/vnd.openxmlformats-officedocument.presentationml.notesSlide+xml"/>
  <Override PartName="/ppt/comments/comment6.xml" ContentType="application/vnd.openxmlformats-officedocument.presentationml.comments+xml"/>
  <Override PartName="/ppt/comments/comment7.xml" ContentType="application/vnd.openxmlformats-officedocument.presentationml.comment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omments/comment8.xml" ContentType="application/vnd.openxmlformats-officedocument.presentationml.comment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omments/comment9.xml" ContentType="application/vnd.openxmlformats-officedocument.presentationml.comment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omments/comment10.xml" ContentType="application/vnd.openxmlformats-officedocument.presentationml.comment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5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6" r:id="rId20"/>
    <p:sldId id="277" r:id="rId21"/>
    <p:sldId id="278" r:id="rId22"/>
    <p:sldId id="273" r:id="rId23"/>
    <p:sldId id="274" r:id="rId2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ohn Dubelko" initials="" lastIdx="4" clrIdx="0"/>
  <p:cmAuthor id="1" name="ralph pugh" initials="rp" lastIdx="11" clrIdx="1">
    <p:extLst>
      <p:ext uri="{19B8F6BF-5375-455C-9EA6-DF929625EA0E}">
        <p15:presenceInfo xmlns:p15="http://schemas.microsoft.com/office/powerpoint/2012/main" userId="9225dd3bbb1da26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0" d="100"/>
          <a:sy n="140" d="100"/>
        </p:scale>
        <p:origin x="8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3-14T10:34:45.254" idx="1">
    <p:pos x="677" y="2027"/>
    <p:text>Change name to 'New Member Orientation Class'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10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3-14T12:50:20.603" idx="11">
    <p:pos x="4066" y="1762"/>
    <p:text>New slide on plaform and accounts.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3-14T10:38:32.305" idx="2">
    <p:pos x="2430" y="3533"/>
    <p:text>Addes 3 items to outline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3-14T11:02:55.107" idx="3">
    <p:pos x="10" y="10"/>
    <p:text>Updated History page based on info on Wiki page.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8-03-02T00:10:53.191" idx="1">
    <p:pos x="288" y="919"/>
    <p:text>Remove storage</p:text>
  </p:cm>
  <p:cm authorId="1" dt="2018-03-14T11:06:24.247" idx="4">
    <p:pos x="3805" y="1996"/>
    <p:text>Updated Associate Member info slightly</p:text>
    <p:extLst>
      <p:ext uri="{C676402C-5697-4E1C-873F-D02D1690AC5C}">
        <p15:threadingInfo xmlns:p15="http://schemas.microsoft.com/office/powerpoint/2012/main" timeZoneBias="240"/>
      </p:ext>
    </p:extLst>
  </p:cm>
  <p:cm authorId="1" dt="2018-03-14T11:20:22.372" idx="7">
    <p:pos x="3805" y="2092"/>
    <p:text>Updated per https://makersmiths.org/Join-Us</p:text>
    <p:extLst>
      <p:ext uri="{C676402C-5697-4E1C-873F-D02D1690AC5C}">
        <p15:threadingInfo xmlns:p15="http://schemas.microsoft.com/office/powerpoint/2012/main" timeZoneBias="240">
          <p15:parentCm authorId="1" idx="4"/>
        </p15:threadingInfo>
      </p:ext>
    </p:extLs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8-03-02T00:19:05.498" idx="2">
    <p:pos x="288" y="919"/>
    <p:text>remove storage
can have 1 guest</p:text>
  </p:cm>
  <p:cm authorId="1" dt="2018-03-14T11:09:39.516" idx="5">
    <p:pos x="1537" y="1996"/>
    <p:text>Update per Johns comments</p:text>
    <p:extLst>
      <p:ext uri="{C676402C-5697-4E1C-873F-D02D1690AC5C}">
        <p15:threadingInfo xmlns:p15="http://schemas.microsoft.com/office/powerpoint/2012/main" timeZoneBias="240"/>
      </p:ext>
    </p:extLst>
  </p:cm>
  <p:cm authorId="1" dt="2018-03-14T11:18:28.453" idx="6">
    <p:pos x="2024" y="986"/>
    <p:text>Updated per https://makersmiths.org/Join-Us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3-14T11:29:17.522" idx="8">
    <p:pos x="4642" y="977"/>
    <p:text>Added corrct hyperlink, changed name to New Member Orientation class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7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3-14T12:23:41.236" idx="9">
    <p:pos x="4331" y="367"/>
    <p:text>Halt the slide show, Project the shown page from the computer screen.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8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8-03-02T00:22:10.358" idx="3">
    <p:pos x="288" y="1181"/>
    <p:text>add locations for glasses</p:text>
  </p:cm>
</p:cmLst>
</file>

<file path=ppt/comments/comment9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8-03-02T00:24:08.951" idx="4">
    <p:pos x="288" y="919"/>
    <p:text>delete, all are red</p:text>
  </p:cm>
  <p:cm authorId="1" dt="2018-03-14T12:34:08.517" idx="10">
    <p:pos x="2665" y="977"/>
    <p:text>Believe these are Red Tools</p:text>
    <p:extLst>
      <p:ext uri="{C676402C-5697-4E1C-873F-D02D1690AC5C}">
        <p15:threadingInfo xmlns:p15="http://schemas.microsoft.com/office/powerpoint/2012/main" timeZoneBias="24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 rot="10800000" flipH="1">
            <a:off x="0" y="3093235"/>
            <a:ext cx="8458200" cy="712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ctrTitle"/>
          </p:nvPr>
        </p:nvSpPr>
        <p:spPr>
          <a:xfrm>
            <a:off x="685800" y="1300757"/>
            <a:ext cx="7772400" cy="16842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200"/>
              <a:buNone/>
              <a:defRPr sz="72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200"/>
              <a:buNone/>
              <a:defRPr sz="72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200"/>
              <a:buNone/>
              <a:defRPr sz="72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200"/>
              <a:buNone/>
              <a:defRPr sz="72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200"/>
              <a:buNone/>
              <a:defRPr sz="72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200"/>
              <a:buNone/>
              <a:defRPr sz="72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200"/>
              <a:buNone/>
              <a:defRPr sz="72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200"/>
              <a:buNone/>
              <a:defRPr sz="72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200"/>
              <a:buNone/>
              <a:defRPr sz="7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ubTitle" idx="1"/>
          </p:nvPr>
        </p:nvSpPr>
        <p:spPr>
          <a:xfrm>
            <a:off x="685800" y="3093357"/>
            <a:ext cx="7772400" cy="71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 b="1"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 sz="3000" b="1">
                <a:solidFill>
                  <a:schemeClr val="lt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 sz="3000" b="1">
                <a:solidFill>
                  <a:schemeClr val="lt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 sz="3000" b="1">
                <a:solidFill>
                  <a:schemeClr val="lt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 sz="3000" b="1">
                <a:solidFill>
                  <a:schemeClr val="lt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 sz="3000" b="1">
                <a:solidFill>
                  <a:schemeClr val="lt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 sz="3000" b="1">
                <a:solidFill>
                  <a:schemeClr val="lt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 sz="3000" b="1">
                <a:solidFill>
                  <a:schemeClr val="lt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 sz="3000" b="1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ldNum" idx="12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1141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419100">
              <a:spcBef>
                <a:spcPts val="600"/>
              </a:spcBef>
              <a:spcAft>
                <a:spcPts val="0"/>
              </a:spcAft>
              <a:buSzPts val="3000"/>
              <a:buChar char="●"/>
              <a:defRPr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sldNum" idx="12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1141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4030200" cy="3465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419100">
              <a:spcBef>
                <a:spcPts val="600"/>
              </a:spcBef>
              <a:spcAft>
                <a:spcPts val="0"/>
              </a:spcAft>
              <a:buSzPts val="3000"/>
              <a:buChar char="●"/>
              <a:defRPr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656667" y="1461909"/>
            <a:ext cx="4030200" cy="3465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419100">
              <a:spcBef>
                <a:spcPts val="600"/>
              </a:spcBef>
              <a:spcAft>
                <a:spcPts val="0"/>
              </a:spcAft>
              <a:buSzPts val="3000"/>
              <a:buChar char="●"/>
              <a:defRPr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1141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/>
        </p:nvSpPr>
        <p:spPr>
          <a:xfrm>
            <a:off x="0" y="4406309"/>
            <a:ext cx="8686800" cy="519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 b="1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dk1"/>
                </a:solidFill>
              </a:defRPr>
            </a:lvl1pPr>
            <a:lvl2pPr lvl="1">
              <a:buNone/>
              <a:defRPr>
                <a:solidFill>
                  <a:schemeClr val="dk1"/>
                </a:solidFill>
              </a:defRPr>
            </a:lvl2pPr>
            <a:lvl3pPr lvl="2">
              <a:buNone/>
              <a:defRPr>
                <a:solidFill>
                  <a:schemeClr val="dk1"/>
                </a:solidFill>
              </a:defRPr>
            </a:lvl3pPr>
            <a:lvl4pPr lvl="3">
              <a:buNone/>
              <a:defRPr>
                <a:solidFill>
                  <a:schemeClr val="dk1"/>
                </a:solidFill>
              </a:defRPr>
            </a:lvl4pPr>
            <a:lvl5pPr lvl="4">
              <a:buNone/>
              <a:defRPr>
                <a:solidFill>
                  <a:schemeClr val="dk1"/>
                </a:solidFill>
              </a:defRPr>
            </a:lvl5pPr>
            <a:lvl6pPr lvl="5">
              <a:buNone/>
              <a:defRPr>
                <a:solidFill>
                  <a:schemeClr val="dk1"/>
                </a:solidFill>
              </a:defRPr>
            </a:lvl6pPr>
            <a:lvl7pPr lvl="6">
              <a:buNone/>
              <a:defRPr>
                <a:solidFill>
                  <a:schemeClr val="dk1"/>
                </a:solidFill>
              </a:defRPr>
            </a:lvl7pPr>
            <a:lvl8pPr lvl="7">
              <a:buNone/>
              <a:defRPr>
                <a:solidFill>
                  <a:schemeClr val="dk1"/>
                </a:solidFill>
              </a:defRPr>
            </a:lvl8pPr>
            <a:lvl9pPr lvl="8">
              <a:buNone/>
              <a:defRPr>
                <a:solidFill>
                  <a:schemeClr val="dk1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odern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114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 b="1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 b="1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 b="1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 b="1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 b="1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 b="1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 b="1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 b="1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419100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3000"/>
              <a:buChar char="●"/>
              <a:defRPr sz="3000">
                <a:solidFill>
                  <a:schemeClr val="dk2"/>
                </a:solidFill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○"/>
              <a:defRPr sz="2400">
                <a:solidFill>
                  <a:schemeClr val="dk2"/>
                </a:solidFill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■"/>
              <a:defRPr sz="2400">
                <a:solidFill>
                  <a:schemeClr val="dk2"/>
                </a:solidFill>
              </a:defRPr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800">
                <a:solidFill>
                  <a:schemeClr val="dk2"/>
                </a:solidFill>
              </a:defRPr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 sz="1800">
                <a:solidFill>
                  <a:schemeClr val="dk2"/>
                </a:solidFill>
              </a:defRPr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800">
                <a:solidFill>
                  <a:schemeClr val="dk2"/>
                </a:solidFill>
              </a:defRPr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300">
                <a:solidFill>
                  <a:schemeClr val="dk2"/>
                </a:solidFill>
              </a:defRPr>
            </a:lvl1pPr>
            <a:lvl2pPr lvl="1" algn="r">
              <a:buNone/>
              <a:defRPr sz="1300">
                <a:solidFill>
                  <a:schemeClr val="dk2"/>
                </a:solidFill>
              </a:defRPr>
            </a:lvl2pPr>
            <a:lvl3pPr lvl="2" algn="r">
              <a:buNone/>
              <a:defRPr sz="1300">
                <a:solidFill>
                  <a:schemeClr val="dk2"/>
                </a:solidFill>
              </a:defRPr>
            </a:lvl3pPr>
            <a:lvl4pPr lvl="3" algn="r">
              <a:buNone/>
              <a:defRPr sz="1300">
                <a:solidFill>
                  <a:schemeClr val="dk2"/>
                </a:solidFill>
              </a:defRPr>
            </a:lvl4pPr>
            <a:lvl5pPr lvl="4" algn="r">
              <a:buNone/>
              <a:defRPr sz="1300">
                <a:solidFill>
                  <a:schemeClr val="dk2"/>
                </a:solidFill>
              </a:defRPr>
            </a:lvl5pPr>
            <a:lvl6pPr lvl="5" algn="r">
              <a:buNone/>
              <a:defRPr sz="1300">
                <a:solidFill>
                  <a:schemeClr val="dk2"/>
                </a:solidFill>
              </a:defRPr>
            </a:lvl6pPr>
            <a:lvl7pPr lvl="6" algn="r">
              <a:buNone/>
              <a:defRPr sz="1300">
                <a:solidFill>
                  <a:schemeClr val="dk2"/>
                </a:solidFill>
              </a:defRPr>
            </a:lvl7pPr>
            <a:lvl8pPr lvl="7" algn="r">
              <a:buNone/>
              <a:defRPr sz="1300">
                <a:solidFill>
                  <a:schemeClr val="dk2"/>
                </a:solidFill>
              </a:defRPr>
            </a:lvl8pPr>
            <a:lvl9pPr lvl="8" algn="r">
              <a:buNone/>
              <a:defRPr sz="1300">
                <a:solidFill>
                  <a:schemeClr val="dk2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iki.makersmiths.org/pages/Rules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iki.makersmiths.org/pages/viewpage.action?pageId=8486947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8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9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slack.com/features" TargetMode="External"/><Relationship Id="rId2" Type="http://schemas.openxmlformats.org/officeDocument/2006/relationships/hyperlink" Target="mailto:Slack@Makersmiths.org" TargetMode="External"/><Relationship Id="rId1" Type="http://schemas.openxmlformats.org/officeDocument/2006/relationships/slideLayout" Target="../slideLayouts/slideLayout4.xml"/><Relationship Id="rId6" Type="http://schemas.openxmlformats.org/officeDocument/2006/relationships/comments" Target="../comments/comment10.xml"/><Relationship Id="rId5" Type="http://schemas.openxmlformats.org/officeDocument/2006/relationships/hyperlink" Target="https://www.makersmiths.org/" TargetMode="External"/><Relationship Id="rId4" Type="http://schemas.openxmlformats.org/officeDocument/2006/relationships/hyperlink" Target="https://get.slack.help/hc/en-us/articles/115005333523-Study-Guide-Fundamentals-for-End-Users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iki.makersmiths.org/display/MAK/WiFi" TargetMode="External"/><Relationship Id="rId2" Type="http://schemas.openxmlformats.org/officeDocument/2006/relationships/hyperlink" Target="http://wiki.makersmiths.org/display/MAK/Makersmiths" TargetMode="Externa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catoctinareaturners.org/v5/wp-content/uploads/2017-3-newsletter.pdf" TargetMode="External"/><Relationship Id="rId2" Type="http://schemas.openxmlformats.org/officeDocument/2006/relationships/hyperlink" Target="https://www.youtube.com/watch?v=dOUfEiRts38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woodcraft.com/stores/northern-virginia/classes" TargetMode="External"/><Relationship Id="rId5" Type="http://schemas.openxmlformats.org/officeDocument/2006/relationships/hyperlink" Target="https://nam04.safelinks.protection.outlook.com/?url=https://www.craftsy.com/woodworking/shop/woodworking-classes&amp;data=02|01||52296c13ae824b6b61be08d543f47ff1|84df9e7fe9f640afb435aaaaaaaaaaaa|1|0|636489639760782175&amp;sdata=Z8wcPkFH0IK5wC038h/OlXwoxI74lu6aKFXgsCAaH8g%3D&amp;reserved=0" TargetMode="External"/><Relationship Id="rId4" Type="http://schemas.openxmlformats.org/officeDocument/2006/relationships/hyperlink" Target="https://www.inventables.com/projects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mailto:Info@makersmiths.org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rsmiths.org/Join-Us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7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Shape 39" descr="Makersmiths Logo 2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14500" y="1247775"/>
            <a:ext cx="5514975" cy="2647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1141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Rules</a:t>
            </a:r>
            <a:endParaRPr dirty="0"/>
          </a:p>
        </p:txBody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191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3000"/>
              <a:buChar char="●"/>
            </a:pPr>
            <a:r>
              <a:rPr lang="en"/>
              <a:t>Be Excellent To One Another</a:t>
            </a:r>
            <a:endParaRPr dirty="0"/>
          </a:p>
          <a:p>
            <a:pPr marL="457200" lvl="0" indent="-4191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/>
              <a:t>Pay It Forward</a:t>
            </a:r>
            <a:endParaRPr dirty="0"/>
          </a:p>
          <a:p>
            <a:pPr marL="457200" lvl="0" indent="-4191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/>
              <a:t>Clean It Up, Put It Back, Leave It Better</a:t>
            </a:r>
            <a:endParaRPr dirty="0"/>
          </a:p>
          <a:p>
            <a:pPr marL="457200" lvl="0" indent="-4191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/>
              <a:t>Pay Attention to Your Children</a:t>
            </a:r>
            <a:endParaRPr dirty="0"/>
          </a:p>
          <a:p>
            <a:pPr marL="457200" lvl="0" indent="-4191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/>
              <a:t>Put Your Name and Phone Number On It</a:t>
            </a:r>
            <a:endParaRPr dirty="0"/>
          </a:p>
          <a:p>
            <a:pPr marL="457200" lvl="0" indent="-4191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/>
              <a:t>Don’t make us make another rule</a:t>
            </a:r>
            <a:endParaRPr dirty="0"/>
          </a:p>
          <a:p>
            <a:pPr marL="0" lvl="0" indent="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1141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Rules</a:t>
            </a:r>
            <a:endParaRPr dirty="0"/>
          </a:p>
        </p:txBody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457200" y="1780850"/>
            <a:ext cx="8229600" cy="314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191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3000"/>
              <a:buChar char="●"/>
            </a:pPr>
            <a:r>
              <a:rPr lang="en"/>
              <a:t>Read the Rules:</a:t>
            </a:r>
            <a:endParaRPr dirty="0"/>
          </a:p>
          <a:p>
            <a:pPr marL="914400" lvl="1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/>
              <a:t>Wiki --&gt; </a:t>
            </a:r>
            <a:r>
              <a:rPr lang="en">
                <a:uFill>
                  <a:noFill/>
                </a:uFill>
                <a:hlinkClick r:id="rId3"/>
              </a:rPr>
              <a:t>Rules</a:t>
            </a:r>
            <a:r>
              <a:rPr lang="en"/>
              <a:t> and Guidelines Home --&gt; </a:t>
            </a:r>
            <a:endParaRPr dirty="0"/>
          </a:p>
          <a:p>
            <a:pPr marL="914400" lvl="1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u="sng">
                <a:solidFill>
                  <a:schemeClr val="hlink"/>
                </a:solidFill>
                <a:hlinkClick r:id="rId4"/>
              </a:rPr>
              <a:t>New Standing Rules and New Bylaws</a:t>
            </a:r>
            <a:endParaRPr dirty="0"/>
          </a:p>
          <a:p>
            <a:pPr marL="457200" lvl="0" indent="-4191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/>
              <a:t>Sign Waiver of Liability</a:t>
            </a:r>
            <a:endParaRPr dirty="0"/>
          </a:p>
          <a:p>
            <a:pPr marL="457200" lvl="0" indent="-4191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/>
              <a:t>Have Fun !</a:t>
            </a:r>
            <a:endParaRPr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1141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Safety</a:t>
            </a:r>
            <a:endParaRPr dirty="0"/>
          </a:p>
        </p:txBody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191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3000"/>
              <a:buChar char="●"/>
            </a:pPr>
            <a:r>
              <a:rPr lang="en"/>
              <a:t>Use Safety Glasses to Protect Eyes</a:t>
            </a:r>
            <a:endParaRPr dirty="0"/>
          </a:p>
          <a:p>
            <a:pPr marL="457200" lvl="0" indent="-4191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/>
              <a:t>Use Ear Plugs / Ear Muffs to Protect Ears</a:t>
            </a:r>
            <a:endParaRPr dirty="0"/>
          </a:p>
          <a:p>
            <a:pPr marL="457200" lvl="0" indent="-4191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/>
              <a:t>Tie Back Hair</a:t>
            </a:r>
            <a:endParaRPr dirty="0"/>
          </a:p>
          <a:p>
            <a:pPr marL="457200" lvl="0" indent="-4191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/>
              <a:t>Roll Up Sleeves</a:t>
            </a:r>
            <a:endParaRPr dirty="0"/>
          </a:p>
          <a:p>
            <a:pPr marL="457200" lvl="0" indent="-4191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/>
              <a:t>Wear Closed-Toe Shoes</a:t>
            </a:r>
            <a:endParaRPr dirty="0"/>
          </a:p>
          <a:p>
            <a:pPr marL="457200" lvl="0" indent="-419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/>
              <a:t>Don’t know - ASK &amp; Get Trained</a:t>
            </a:r>
            <a:endParaRPr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1141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Safety</a:t>
            </a:r>
            <a:endParaRPr dirty="0"/>
          </a:p>
        </p:txBody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457200" y="1875025"/>
            <a:ext cx="8229600" cy="305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191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3000"/>
              <a:buChar char="●"/>
            </a:pPr>
            <a:r>
              <a:rPr lang="en"/>
              <a:t>Wear Eye Protection (always!)</a:t>
            </a:r>
            <a:endParaRPr dirty="0"/>
          </a:p>
          <a:p>
            <a:pPr marL="457200" lvl="0" indent="-4191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/>
              <a:t>Wear Ear Protection</a:t>
            </a:r>
            <a:endParaRPr dirty="0"/>
          </a:p>
          <a:p>
            <a:pPr marL="457200" lvl="0" indent="-4191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/>
              <a:t>Wear Gloves As Needed</a:t>
            </a:r>
            <a:endParaRPr dirty="0"/>
          </a:p>
          <a:p>
            <a:pPr marL="457200" lvl="0" indent="-4191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/>
              <a:t>Keep Workplace &amp; Aisleways Clear &amp; Clean</a:t>
            </a:r>
            <a:endParaRPr dirty="0"/>
          </a:p>
          <a:p>
            <a:pPr marL="457200" lvl="0" indent="-419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/>
              <a:t>Mind Your Eyes, Fingers and Dangly Bits</a:t>
            </a:r>
            <a:endParaRPr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/>
        </p:nvSpPr>
        <p:spPr>
          <a:xfrm>
            <a:off x="4638200" y="2040750"/>
            <a:ext cx="1498200" cy="539400"/>
          </a:xfrm>
          <a:prstGeom prst="rect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457200" y="1926400"/>
            <a:ext cx="8229600" cy="299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191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3000"/>
              <a:buChar char="●"/>
            </a:pPr>
            <a:r>
              <a:rPr lang="en"/>
              <a:t>Bench Top Tools with GREEN tape marking</a:t>
            </a:r>
            <a:endParaRPr dirty="0"/>
          </a:p>
          <a:p>
            <a:pPr marL="457200" lvl="0" indent="-4191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/>
              <a:t>Hand-Held Bench Tools</a:t>
            </a:r>
            <a:endParaRPr dirty="0"/>
          </a:p>
          <a:p>
            <a:pPr marL="914400" lvl="1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/>
              <a:t>files, tap sets, hacksaw, pliers, hammers, etc.</a:t>
            </a:r>
            <a:endParaRPr dirty="0"/>
          </a:p>
          <a:p>
            <a:pPr marL="457200" lvl="0" indent="-4191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/>
              <a:t>Hand-Held Power Tools</a:t>
            </a:r>
            <a:endParaRPr dirty="0"/>
          </a:p>
          <a:p>
            <a:pPr marL="914400" lvl="1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/>
              <a:t>jig saw, sanders, grinders, etc.</a:t>
            </a:r>
            <a:endParaRPr dirty="0"/>
          </a:p>
        </p:txBody>
      </p:sp>
      <p:sp>
        <p:nvSpPr>
          <p:cNvPr id="112" name="Shape 11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1141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Tool Access Levels</a:t>
            </a:r>
            <a:endParaRPr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/>
          <p:nvPr/>
        </p:nvSpPr>
        <p:spPr>
          <a:xfrm>
            <a:off x="5171325" y="1540975"/>
            <a:ext cx="813300" cy="548100"/>
          </a:xfrm>
          <a:prstGeom prst="rect">
            <a:avLst/>
          </a:prstGeom>
          <a:solidFill>
            <a:srgbClr val="FF00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18" name="Shape 118"/>
          <p:cNvSpPr/>
          <p:nvPr/>
        </p:nvSpPr>
        <p:spPr>
          <a:xfrm>
            <a:off x="3022325" y="1541125"/>
            <a:ext cx="1618200" cy="548100"/>
          </a:xfrm>
          <a:prstGeom prst="rect">
            <a:avLst/>
          </a:prstGeom>
          <a:solidFill>
            <a:srgbClr val="FF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19" name="Shape 11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1141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Tool Access Levels</a:t>
            </a:r>
            <a:endParaRPr dirty="0"/>
          </a:p>
        </p:txBody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Prior to using YELLOW or RED tape tools you need sign-off from a Shop Steward. </a:t>
            </a:r>
            <a:endParaRPr dirty="0"/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Shop Stewards are:</a:t>
            </a:r>
            <a:endParaRPr dirty="0"/>
          </a:p>
          <a:p>
            <a:pPr marL="0" lvl="0" indent="45720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Brad Hess - Wood Shop</a:t>
            </a:r>
            <a:endParaRPr dirty="0"/>
          </a:p>
          <a:p>
            <a:pPr marL="0" lvl="0" indent="45720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Dave Painter - Metal Shop</a:t>
            </a:r>
            <a:endParaRPr dirty="0"/>
          </a:p>
          <a:p>
            <a:pPr marL="0" lvl="0" indent="45720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John Dubelko - Laser Cutter</a:t>
            </a:r>
            <a:endParaRPr dirty="0"/>
          </a:p>
          <a:p>
            <a:pPr marL="0" lvl="0" indent="0">
              <a:spcBef>
                <a:spcPts val="60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/>
          <p:nvPr/>
        </p:nvSpPr>
        <p:spPr>
          <a:xfrm>
            <a:off x="2611350" y="1575375"/>
            <a:ext cx="1644000" cy="479400"/>
          </a:xfrm>
          <a:prstGeom prst="rect">
            <a:avLst/>
          </a:prstGeom>
          <a:solidFill>
            <a:srgbClr val="FF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6" name="Shape 12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1141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Tool Access Levels</a:t>
            </a:r>
            <a:endParaRPr dirty="0"/>
          </a:p>
        </p:txBody>
      </p:sp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dirty="0"/>
              <a:t>Wood Shop </a:t>
            </a:r>
            <a:r>
              <a:rPr lang="en" strike="sngStrike" dirty="0"/>
              <a:t>YELLOW</a:t>
            </a:r>
            <a:r>
              <a:rPr lang="en" dirty="0"/>
              <a:t> </a:t>
            </a:r>
            <a:r>
              <a:rPr lang="en-US" dirty="0">
                <a:highlight>
                  <a:srgbClr val="FF0000"/>
                </a:highlight>
              </a:rPr>
              <a:t>RED</a:t>
            </a:r>
            <a:r>
              <a:rPr lang="en-US" dirty="0"/>
              <a:t> </a:t>
            </a:r>
            <a:r>
              <a:rPr lang="en" dirty="0"/>
              <a:t>Tools:</a:t>
            </a:r>
            <a:endParaRPr dirty="0"/>
          </a:p>
          <a:p>
            <a:pPr marL="457200" lvl="0" indent="-4191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3000"/>
              <a:buChar char="●"/>
            </a:pPr>
            <a:r>
              <a:rPr lang="en" dirty="0"/>
              <a:t>Table Saw</a:t>
            </a:r>
            <a:endParaRPr dirty="0"/>
          </a:p>
          <a:p>
            <a:pPr marL="457200" lvl="0" indent="-4191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dirty="0"/>
              <a:t>Band Saw(s)</a:t>
            </a:r>
            <a:endParaRPr dirty="0"/>
          </a:p>
          <a:p>
            <a:pPr marL="457200" lvl="0" indent="-4191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dirty="0"/>
              <a:t>Router(s)</a:t>
            </a:r>
            <a:endParaRPr dirty="0"/>
          </a:p>
          <a:p>
            <a:pPr marL="457200" lvl="0" indent="-4191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dirty="0"/>
              <a:t>Joiner / Planer</a:t>
            </a:r>
            <a:endParaRPr dirty="0"/>
          </a:p>
          <a:p>
            <a:pPr marL="457200" lvl="0" indent="-419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dirty="0"/>
              <a:t>Drum, Belt, Spindle and Disk Sander</a:t>
            </a:r>
            <a:endParaRPr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/>
          <p:nvPr/>
        </p:nvSpPr>
        <p:spPr>
          <a:xfrm>
            <a:off x="2551425" y="1566800"/>
            <a:ext cx="1652400" cy="471000"/>
          </a:xfrm>
          <a:prstGeom prst="rect">
            <a:avLst/>
          </a:prstGeom>
          <a:solidFill>
            <a:srgbClr val="FF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3" name="Shape 13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1141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Tool Access Levels</a:t>
            </a:r>
            <a:endParaRPr dirty="0"/>
          </a:p>
        </p:txBody>
      </p:sp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Metal Shop YELLOW Tools:</a:t>
            </a:r>
            <a:endParaRPr dirty="0"/>
          </a:p>
          <a:p>
            <a:pPr marL="457200" lvl="0" indent="-4191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3000"/>
              <a:buChar char="●"/>
            </a:pPr>
            <a:r>
              <a:rPr lang="en"/>
              <a:t>Grinder(s) / Horizontal Mill</a:t>
            </a:r>
            <a:endParaRPr dirty="0"/>
          </a:p>
          <a:p>
            <a:pPr marL="457200" lvl="0" indent="-4191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/>
              <a:t>Drill Press / Vertical Mill</a:t>
            </a:r>
            <a:endParaRPr dirty="0"/>
          </a:p>
          <a:p>
            <a:pPr marL="457200" lvl="0" indent="-4191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/>
              <a:t>Corner Cutter / Metal Break</a:t>
            </a:r>
            <a:endParaRPr dirty="0"/>
          </a:p>
          <a:p>
            <a:pPr marL="457200" lvl="0" indent="-4191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/>
              <a:t>Vertical Press / Horizontal Bandsaw</a:t>
            </a:r>
            <a:endParaRPr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/>
          <p:nvPr/>
        </p:nvSpPr>
        <p:spPr>
          <a:xfrm>
            <a:off x="496575" y="1583925"/>
            <a:ext cx="822000" cy="453900"/>
          </a:xfrm>
          <a:prstGeom prst="rect">
            <a:avLst/>
          </a:prstGeom>
          <a:solidFill>
            <a:srgbClr val="FF00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0" name="Shape 14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1141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Tool Access Levels</a:t>
            </a:r>
            <a:endParaRPr dirty="0"/>
          </a:p>
        </p:txBody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Red Tools Require Instruction Prior to Use:</a:t>
            </a:r>
            <a:endParaRPr dirty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Laser Cutter - John Dubelko</a:t>
            </a:r>
            <a:endParaRPr dirty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Red Tool Training Wood Shop - Brad Hess</a:t>
            </a:r>
            <a:endParaRPr dirty="0"/>
          </a:p>
          <a:p>
            <a:pPr marL="457200" lvl="0" indent="-381000" rtl="0">
              <a:spcBef>
                <a:spcPts val="600"/>
              </a:spcBef>
              <a:spcAft>
                <a:spcPts val="0"/>
              </a:spcAft>
              <a:buSzPts val="2400"/>
              <a:buChar char="●"/>
            </a:pPr>
            <a:r>
              <a:rPr lang="en" sz="2400" dirty="0"/>
              <a:t>Table Saw / Router Table / Band Saw(s)</a:t>
            </a:r>
            <a:endParaRPr sz="2400" dirty="0"/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 dirty="0"/>
              <a:t>Joiner / Planer / Lathe(s) / Chop Saw</a:t>
            </a:r>
            <a:endParaRPr sz="2400" dirty="0"/>
          </a:p>
          <a:p>
            <a:pPr marL="0" lvl="0" indent="0">
              <a:spcBef>
                <a:spcPts val="60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5CFE26-B097-4ED0-8D3F-41205152A0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8547"/>
          </a:xfrm>
        </p:spPr>
        <p:txBody>
          <a:bodyPr/>
          <a:lstStyle/>
          <a:p>
            <a:r>
              <a:rPr lang="en-US" sz="4000" dirty="0"/>
              <a:t>Orientation for New Members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E975BDA-E754-449D-9C7E-D73D025096C1}"/>
              </a:ext>
            </a:extLst>
          </p:cNvPr>
          <p:cNvSpPr/>
          <p:nvPr/>
        </p:nvSpPr>
        <p:spPr>
          <a:xfrm>
            <a:off x="650544" y="1476167"/>
            <a:ext cx="7879307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Platforms and Accounts</a:t>
            </a:r>
          </a:p>
          <a:p>
            <a:r>
              <a:rPr lang="en-US" dirty="0"/>
              <a:t>	</a:t>
            </a:r>
            <a:r>
              <a:rPr lang="en-US" i="1" dirty="0"/>
              <a:t>Meetup</a:t>
            </a:r>
            <a:r>
              <a:rPr lang="en-US" dirty="0"/>
              <a:t> – show webpage and discuss – mention that this platform is going away.</a:t>
            </a:r>
          </a:p>
          <a:p>
            <a:r>
              <a:rPr lang="en-US" dirty="0"/>
              <a:t>		Used to signup for classes and meetings at Makersmiths – show process.</a:t>
            </a:r>
          </a:p>
          <a:p>
            <a:r>
              <a:rPr lang="en-US" dirty="0"/>
              <a:t>		Describe account setup.</a:t>
            </a:r>
          </a:p>
          <a:p>
            <a:r>
              <a:rPr lang="en-US" dirty="0"/>
              <a:t>	</a:t>
            </a:r>
            <a:r>
              <a:rPr lang="en-US" i="1" dirty="0"/>
              <a:t>Slack</a:t>
            </a:r>
            <a:r>
              <a:rPr lang="en-US" dirty="0"/>
              <a:t> – show webpage</a:t>
            </a:r>
            <a:r>
              <a:rPr lang="en" dirty="0"/>
              <a:t> </a:t>
            </a:r>
            <a:r>
              <a:rPr lang="en-US" dirty="0"/>
              <a:t>and discuss Channels and Direct Messages.</a:t>
            </a:r>
          </a:p>
          <a:p>
            <a:r>
              <a:rPr lang="en-US" dirty="0"/>
              <a:t>                                Set up this on cell phone during the meeting, and demo features.</a:t>
            </a:r>
          </a:p>
          <a:p>
            <a:r>
              <a:rPr lang="en-US" dirty="0"/>
              <a:t>		Send email to </a:t>
            </a:r>
            <a:r>
              <a:rPr lang="en-US" dirty="0">
                <a:hlinkClick r:id="rId2"/>
              </a:rPr>
              <a:t>Slack@Makersmiths.org</a:t>
            </a:r>
            <a:r>
              <a:rPr lang="en-US" dirty="0"/>
              <a:t>, Join by email invitation back from            		Mark Millsap.</a:t>
            </a:r>
          </a:p>
          <a:p>
            <a:r>
              <a:rPr lang="en-US" dirty="0"/>
              <a:t>		What is slack – message with team, share files, get updates on activities                 		on your area of interest (channels), Make announcements, Door Status. </a:t>
            </a:r>
          </a:p>
          <a:p>
            <a:r>
              <a:rPr lang="en-US" dirty="0"/>
              <a:t>                                     More info at </a:t>
            </a:r>
            <a:r>
              <a:rPr lang="en-US" dirty="0">
                <a:hlinkClick r:id="rId3"/>
              </a:rPr>
              <a:t>https://slack.com/features</a:t>
            </a:r>
            <a:endParaRPr lang="en-US" dirty="0"/>
          </a:p>
          <a:p>
            <a:r>
              <a:rPr lang="en-US" dirty="0"/>
              <a:t>		Hands on learning at :- </a:t>
            </a:r>
          </a:p>
          <a:p>
            <a:r>
              <a:rPr lang="en-US" dirty="0">
                <a:hlinkClick r:id="rId4"/>
              </a:rPr>
              <a:t>https://get.slack.help/hc/en-us/articles/115005333523-Study-Guide-Fundamentals-for-End-Users</a:t>
            </a:r>
            <a:endParaRPr lang="en-US" dirty="0"/>
          </a:p>
          <a:p>
            <a:r>
              <a:rPr lang="en-US" dirty="0"/>
              <a:t>	</a:t>
            </a:r>
            <a:r>
              <a:rPr lang="en-US" i="1" dirty="0"/>
              <a:t>Wild Apricot</a:t>
            </a:r>
            <a:r>
              <a:rPr lang="en-US" dirty="0"/>
              <a:t> - </a:t>
            </a:r>
            <a:r>
              <a:rPr lang="en-US" dirty="0">
                <a:hlinkClick r:id="rId5"/>
              </a:rPr>
              <a:t>https://www.makersmiths.org/ </a:t>
            </a:r>
            <a:r>
              <a:rPr lang="en-US" dirty="0"/>
              <a:t>this is main platform once Meetup goes.</a:t>
            </a:r>
          </a:p>
          <a:p>
            <a:r>
              <a:rPr lang="en-US" dirty="0"/>
              <a:t>	              Used to signup for classes and meetings at Makersmiths – show process.</a:t>
            </a:r>
          </a:p>
          <a:p>
            <a:r>
              <a:rPr lang="en-US" dirty="0"/>
              <a:t>		 Join by invitation from Mark Millsap via email.  </a:t>
            </a:r>
          </a:p>
          <a:p>
            <a:r>
              <a:rPr lang="en-US" dirty="0"/>
              <a:t>		 Use projector to show webpage and the info on the website. 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185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ctrTitle"/>
          </p:nvPr>
        </p:nvSpPr>
        <p:spPr>
          <a:xfrm>
            <a:off x="685800" y="1300757"/>
            <a:ext cx="7772400" cy="1684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Makersmiths</a:t>
            </a:r>
            <a:endParaRPr dirty="0"/>
          </a:p>
        </p:txBody>
      </p:sp>
      <p:sp>
        <p:nvSpPr>
          <p:cNvPr id="45" name="Shape 45"/>
          <p:cNvSpPr txBox="1">
            <a:spLocks noGrp="1"/>
          </p:cNvSpPr>
          <p:nvPr>
            <p:ph type="subTitle" idx="1"/>
          </p:nvPr>
        </p:nvSpPr>
        <p:spPr>
          <a:xfrm>
            <a:off x="685800" y="3093357"/>
            <a:ext cx="7772400" cy="71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trike="sngStrike" dirty="0"/>
              <a:t>Green</a:t>
            </a:r>
            <a:r>
              <a:rPr lang="en" dirty="0"/>
              <a:t> </a:t>
            </a:r>
            <a:r>
              <a:rPr lang="en-US" dirty="0">
                <a:highlight>
                  <a:srgbClr val="FFFF00"/>
                </a:highlight>
              </a:rPr>
              <a:t>New Member </a:t>
            </a:r>
            <a:r>
              <a:rPr lang="en" dirty="0"/>
              <a:t>Orientation Class</a:t>
            </a:r>
            <a:endParaRPr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2D3DB8-9CAE-4250-88DF-EFDAF5C4BA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26703"/>
          </a:xfrm>
        </p:spPr>
        <p:txBody>
          <a:bodyPr/>
          <a:lstStyle/>
          <a:p>
            <a:r>
              <a:rPr lang="en-US" sz="4000" dirty="0"/>
              <a:t>Orientation for New Members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9D5FB71-6497-4DEE-BEB0-8D2EF3C53476}"/>
              </a:ext>
            </a:extLst>
          </p:cNvPr>
          <p:cNvSpPr/>
          <p:nvPr/>
        </p:nvSpPr>
        <p:spPr>
          <a:xfrm>
            <a:off x="800669" y="1663809"/>
            <a:ext cx="743803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/>
              <a:t>	Wiki - </a:t>
            </a:r>
            <a:r>
              <a:rPr lang="en-US" i="1" dirty="0">
                <a:hlinkClick r:id="rId2"/>
              </a:rPr>
              <a:t>http://wiki.makersmiths.org/display/MAK/Makersmiths</a:t>
            </a:r>
            <a:endParaRPr lang="en-US" i="1" dirty="0"/>
          </a:p>
          <a:p>
            <a:r>
              <a:rPr lang="en-US" i="1" dirty="0"/>
              <a:t>	          Describe features on this website using projector.</a:t>
            </a:r>
          </a:p>
          <a:p>
            <a:r>
              <a:rPr lang="en-US" i="1" dirty="0"/>
              <a:t>	</a:t>
            </a:r>
            <a:r>
              <a:rPr lang="en-US" i="1" dirty="0" err="1"/>
              <a:t>Wifi</a:t>
            </a:r>
            <a:r>
              <a:rPr lang="en-US" dirty="0"/>
              <a:t> -  Once you become a member, go to this page to set up wifi</a:t>
            </a:r>
          </a:p>
          <a:p>
            <a:r>
              <a:rPr lang="en-US" dirty="0"/>
              <a:t> 		</a:t>
            </a:r>
            <a:r>
              <a:rPr lang="en-US" dirty="0">
                <a:hlinkClick r:id="rId3"/>
              </a:rPr>
              <a:t>http://wiki.makersmiths.org/display/MAK/WiFi</a:t>
            </a:r>
            <a:endParaRPr lang="en-US" dirty="0"/>
          </a:p>
          <a:p>
            <a:endParaRPr lang="en-US" dirty="0"/>
          </a:p>
          <a:p>
            <a:r>
              <a:rPr lang="en-US" i="1" dirty="0"/>
              <a:t>	August</a:t>
            </a:r>
            <a:r>
              <a:rPr lang="en-US" dirty="0"/>
              <a:t> – Once you become a full member, this Cell Phone App will allow you to</a:t>
            </a:r>
          </a:p>
          <a:p>
            <a:r>
              <a:rPr lang="en-US" dirty="0"/>
              <a:t>	unlock and lock the front door.</a:t>
            </a:r>
          </a:p>
          <a:p>
            <a:r>
              <a:rPr lang="en-US" dirty="0"/>
              <a:t>Also discuss how to use platforms to manage your membership.</a:t>
            </a:r>
          </a:p>
          <a:p>
            <a:endParaRPr lang="en-US" dirty="0"/>
          </a:p>
          <a:p>
            <a:r>
              <a:rPr lang="en-US" b="1" dirty="0"/>
              <a:t>Getting Started – after joining</a:t>
            </a:r>
          </a:p>
          <a:p>
            <a:r>
              <a:rPr lang="en-US" b="1" dirty="0"/>
              <a:t>	</a:t>
            </a:r>
            <a:r>
              <a:rPr lang="en-US" dirty="0"/>
              <a:t>What do you want to learn or make – both short and long term goals?</a:t>
            </a:r>
          </a:p>
          <a:p>
            <a:r>
              <a:rPr lang="en-US" dirty="0"/>
              <a:t> 	Discuss with each new member</a:t>
            </a:r>
          </a:p>
          <a:p>
            <a:r>
              <a:rPr lang="en-US" dirty="0"/>
              <a:t>	Give new member a person to contact who would act as a Mentor for their area 	of </a:t>
            </a:r>
            <a:r>
              <a:rPr lang="en-US"/>
              <a:t>interest.</a:t>
            </a:r>
            <a:endParaRPr lang="en-US" dirty="0"/>
          </a:p>
          <a:p>
            <a:r>
              <a:rPr lang="en-US" b="1" dirty="0"/>
              <a:t>What is possible – get inspired !</a:t>
            </a:r>
          </a:p>
          <a:p>
            <a:r>
              <a:rPr lang="en-US" dirty="0"/>
              <a:t>- describe with photos some of the things members have made recently covering CNC, Woodwork, Raspberry Pi, 3D Printing, Handicraft.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33317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1159A-5F17-4F66-A1AA-3A38291B25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Orientation for New Members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2EC9770-D67B-4A85-A48B-DF31559917CA}"/>
              </a:ext>
            </a:extLst>
          </p:cNvPr>
          <p:cNvSpPr/>
          <p:nvPr/>
        </p:nvSpPr>
        <p:spPr>
          <a:xfrm>
            <a:off x="641445" y="2094697"/>
            <a:ext cx="8229600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Joined, Oriented, Red Class done, Inspired - Now what 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Ask other members for help,  Attend </a:t>
            </a:r>
            <a:r>
              <a:rPr lang="en-US" b="1" dirty="0"/>
              <a:t>Open Woodshop </a:t>
            </a:r>
            <a:r>
              <a:rPr lang="en-US" dirty="0"/>
              <a:t>for help with your project.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It is hoped that members can give a </a:t>
            </a:r>
            <a:r>
              <a:rPr lang="en-US" i="1" dirty="0"/>
              <a:t>Show and Tell </a:t>
            </a:r>
            <a:r>
              <a:rPr lang="en-US" dirty="0"/>
              <a:t>where they describe the steps used to make something.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Take Makersmith Classes – show list of past and present classes.</a:t>
            </a:r>
          </a:p>
          <a:p>
            <a:r>
              <a:rPr lang="en-US" dirty="0"/>
              <a:t>	The Laser and Red Tool classes will teach machine safety and the machine operation, </a:t>
            </a:r>
          </a:p>
          <a:p>
            <a:r>
              <a:rPr lang="en-US" dirty="0"/>
              <a:t>                   but not operational skill.</a:t>
            </a:r>
          </a:p>
          <a:p>
            <a:r>
              <a:rPr lang="en-US" dirty="0"/>
              <a:t>	The below YouTube channel will help you learn to use CorelDraw to make a simple Laser                               	cut bowl -  	</a:t>
            </a:r>
            <a:r>
              <a:rPr lang="en-US" dirty="0">
                <a:hlinkClick r:id="rId2"/>
              </a:rPr>
              <a:t>https://www.youtube.com/watch?v=dOUfEiRts38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Join a Group e.g. </a:t>
            </a:r>
            <a:r>
              <a:rPr lang="en-US" dirty="0">
                <a:hlinkClick r:id="rId3"/>
              </a:rPr>
              <a:t>https://catoctinareaturners.org/v5/wp-content/uploads/2017-3-newsletter.pdf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  this woodturning group has Thursday night turning sessions’, where guidance is freely given.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Online classes:</a:t>
            </a:r>
          </a:p>
          <a:p>
            <a:pPr marL="285750" lvl="5" indent="-285750">
              <a:buFont typeface="Arial" panose="020B0604020202020204" pitchFamily="34" charset="0"/>
              <a:buChar char="•"/>
            </a:pPr>
            <a:r>
              <a:rPr lang="en-US" dirty="0"/>
              <a:t>                              </a:t>
            </a:r>
            <a:r>
              <a:rPr lang="en-US" dirty="0">
                <a:hlinkClick r:id="rId4"/>
              </a:rPr>
              <a:t>https://www.inventables.com/projects</a:t>
            </a:r>
            <a:r>
              <a:rPr lang="en-US" dirty="0"/>
              <a:t> </a:t>
            </a:r>
          </a:p>
          <a:p>
            <a:pPr marL="285750" lvl="8" indent="-285750">
              <a:buFont typeface="Arial" panose="020B0604020202020204" pitchFamily="34" charset="0"/>
              <a:buChar char="•"/>
            </a:pPr>
            <a:r>
              <a:rPr lang="en-US" dirty="0"/>
              <a:t>                              </a:t>
            </a:r>
            <a:r>
              <a:rPr lang="en-US" u="sng" dirty="0">
                <a:hlinkClick r:id="rId5"/>
              </a:rPr>
              <a:t>https://www.craftsy.com/woodworking/shop/woodworking-classes</a:t>
            </a:r>
            <a:endParaRPr lang="en-US" dirty="0"/>
          </a:p>
          <a:p>
            <a:pPr marL="285750" lvl="8" indent="-285750">
              <a:buFont typeface="Arial" panose="020B0604020202020204" pitchFamily="34" charset="0"/>
              <a:buChar char="•"/>
            </a:pPr>
            <a:r>
              <a:rPr lang="en-US" dirty="0"/>
              <a:t>                      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Hands- on classes</a:t>
            </a:r>
          </a:p>
          <a:p>
            <a:pPr marL="285750" lvl="3" indent="-285750">
              <a:buFont typeface="Arial" panose="020B0604020202020204" pitchFamily="34" charset="0"/>
              <a:buChar char="•"/>
            </a:pPr>
            <a:r>
              <a:rPr lang="en-US" dirty="0"/>
              <a:t>                             </a:t>
            </a:r>
            <a:r>
              <a:rPr lang="en-US" dirty="0">
                <a:hlinkClick r:id="rId6"/>
              </a:rPr>
              <a:t>https://www.woodcraft.com/stores/northern-virginia/classes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25469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1141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F.A.Q.</a:t>
            </a:r>
            <a:endParaRPr dirty="0"/>
          </a:p>
        </p:txBody>
      </p:sp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Questions?</a:t>
            </a:r>
            <a:endParaRPr dirty="0"/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Web:</a:t>
            </a:r>
            <a:endParaRPr dirty="0"/>
          </a:p>
          <a:p>
            <a:pPr marL="0" lvl="0" indent="0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http://www.makersmiths.org</a:t>
            </a:r>
            <a:endParaRPr dirty="0"/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Email:</a:t>
            </a:r>
            <a:endParaRPr dirty="0"/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Info@makersmiths.org</a:t>
            </a:r>
            <a:endParaRPr dirty="0"/>
          </a:p>
          <a:p>
            <a:pPr marL="0" lvl="0" indent="0">
              <a:spcBef>
                <a:spcPts val="60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V1.0 Green Orientation Class - September 2015</a:t>
            </a:r>
            <a:endParaRPr sz="1000" dirty="0"/>
          </a:p>
        </p:txBody>
      </p:sp>
      <p:pic>
        <p:nvPicPr>
          <p:cNvPr id="153" name="Shape 153" descr="Makersmiths Logo 2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14513" y="990900"/>
            <a:ext cx="5514975" cy="2647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1141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 </a:t>
            </a:r>
            <a:endParaRPr dirty="0"/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457200" y="1763725"/>
            <a:ext cx="8229600" cy="316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191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3000"/>
              <a:buChar char="●"/>
            </a:pPr>
            <a:r>
              <a:rPr lang="en" dirty="0"/>
              <a:t>History and Why We’re Here</a:t>
            </a:r>
            <a:endParaRPr dirty="0"/>
          </a:p>
          <a:p>
            <a:pPr marL="457200" lvl="0" indent="-4191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dirty="0"/>
              <a:t>Membership</a:t>
            </a:r>
            <a:endParaRPr dirty="0"/>
          </a:p>
          <a:p>
            <a:pPr marL="457200" lvl="0" indent="-4191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dirty="0"/>
              <a:t>Rules &amp; Policies</a:t>
            </a:r>
            <a:endParaRPr dirty="0"/>
          </a:p>
          <a:p>
            <a:pPr marL="457200" lvl="0" indent="-4191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dirty="0"/>
              <a:t>Safety</a:t>
            </a:r>
            <a:endParaRPr dirty="0"/>
          </a:p>
          <a:p>
            <a:pPr marL="457200" lvl="0" indent="-419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dirty="0"/>
              <a:t>Tool Access Levels</a:t>
            </a:r>
          </a:p>
          <a:p>
            <a:pPr marL="457200" lvl="0" indent="-419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dirty="0">
                <a:highlight>
                  <a:srgbClr val="FFFF00"/>
                </a:highlight>
              </a:rPr>
              <a:t>Accounts and Platforms</a:t>
            </a:r>
          </a:p>
          <a:p>
            <a:pPr marL="457200" lvl="0" indent="-419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dirty="0">
                <a:highlight>
                  <a:srgbClr val="FFFF00"/>
                </a:highlight>
              </a:rPr>
              <a:t>Getting Started</a:t>
            </a:r>
          </a:p>
          <a:p>
            <a:pPr marL="457200" lvl="0" indent="-419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dirty="0">
                <a:highlight>
                  <a:srgbClr val="FFFF00"/>
                </a:highlight>
              </a:rPr>
              <a:t>Make Something</a:t>
            </a:r>
            <a:endParaRPr dirty="0">
              <a:highlight>
                <a:srgbClr val="FFFF00"/>
              </a:highligh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1141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History</a:t>
            </a:r>
            <a:endParaRPr dirty="0"/>
          </a:p>
        </p:txBody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8100" indent="0">
              <a:buNone/>
            </a:pPr>
            <a:r>
              <a:rPr lang="en-US" sz="1000" dirty="0">
                <a:highlight>
                  <a:srgbClr val="FFFF00"/>
                </a:highlight>
              </a:rPr>
              <a:t>2014</a:t>
            </a:r>
          </a:p>
          <a:p>
            <a:r>
              <a:rPr lang="en-US" sz="1000" dirty="0">
                <a:highlight>
                  <a:srgbClr val="FFFF00"/>
                </a:highlight>
              </a:rPr>
              <a:t>September – Incorporated as a non-stock, non-profit in VA, with an all volunteer staff</a:t>
            </a:r>
          </a:p>
          <a:p>
            <a:r>
              <a:rPr lang="en-US" sz="1000" dirty="0">
                <a:highlight>
                  <a:srgbClr val="FFFF00"/>
                </a:highlight>
              </a:rPr>
              <a:t>October – held first annual Loudoun County Maker Fair, launched website, successfully funded our first Kickstarter campaign</a:t>
            </a:r>
          </a:p>
          <a:p>
            <a:r>
              <a:rPr lang="en-US" sz="1000" dirty="0">
                <a:highlight>
                  <a:srgbClr val="FFFF00"/>
                </a:highlight>
              </a:rPr>
              <a:t>November – First members joined, November &amp; December: Hosted showing of “Maker, the Movie” in Sterling and Leesburg</a:t>
            </a:r>
          </a:p>
          <a:p>
            <a:pPr marL="38100" indent="0">
              <a:buNone/>
            </a:pPr>
            <a:r>
              <a:rPr lang="en-US" sz="1000" dirty="0">
                <a:highlight>
                  <a:srgbClr val="FFFF00"/>
                </a:highlight>
              </a:rPr>
              <a:t>2015</a:t>
            </a:r>
          </a:p>
          <a:p>
            <a:r>
              <a:rPr lang="en-US" sz="1000" dirty="0">
                <a:highlight>
                  <a:srgbClr val="FFFF00"/>
                </a:highlight>
              </a:rPr>
              <a:t>First half, 2015: planning, fund-raising, tool-gathering, building membership, negotiating lease</a:t>
            </a:r>
          </a:p>
          <a:p>
            <a:r>
              <a:rPr lang="en-US" sz="1000" dirty="0">
                <a:highlight>
                  <a:srgbClr val="FFFF00"/>
                </a:highlight>
              </a:rPr>
              <a:t>June 15th: Completed lease, begin space prep, Aug 1: Ribbon Cutting ceremony!</a:t>
            </a:r>
          </a:p>
          <a:p>
            <a:r>
              <a:rPr lang="en-US" sz="1000" dirty="0">
                <a:highlight>
                  <a:srgbClr val="FFFF00"/>
                </a:highlight>
              </a:rPr>
              <a:t>Makerspace open! Location: 71 Lawson Rd in Leesburg VA:</a:t>
            </a:r>
          </a:p>
          <a:p>
            <a:pPr marL="38100" indent="0">
              <a:buNone/>
            </a:pPr>
            <a:r>
              <a:rPr lang="en-US" sz="1000" dirty="0">
                <a:highlight>
                  <a:srgbClr val="FFFF00"/>
                </a:highlight>
              </a:rPr>
              <a:t>            Member hours 24/7/365.  Non-members “drop-in” hours 6-9M on Tuesdays &amp; Thursdays.</a:t>
            </a:r>
          </a:p>
          <a:p>
            <a:pPr marL="38100" indent="0">
              <a:buNone/>
            </a:pPr>
            <a:endParaRPr lang="en-US" sz="1000" dirty="0">
              <a:highlight>
                <a:srgbClr val="FFFF00"/>
              </a:highlight>
            </a:endParaRPr>
          </a:p>
          <a:p>
            <a:endParaRPr lang="en-US" sz="1000" dirty="0">
              <a:highlight>
                <a:srgbClr val="FFFF00"/>
              </a:highlight>
            </a:endParaRPr>
          </a:p>
          <a:p>
            <a:pPr marL="457200" lvl="0" indent="-419100" rtl="0">
              <a:spcBef>
                <a:spcPts val="600"/>
              </a:spcBef>
              <a:spcAft>
                <a:spcPts val="0"/>
              </a:spcAft>
              <a:buSzPts val="3000"/>
              <a:buChar char="●"/>
            </a:pPr>
            <a:endParaRPr dirty="0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BA0502EE-CAC0-4153-AEAD-FE9C06C00D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601466"/>
            <a:ext cx="8105104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highlight>
                  <a:srgbClr val="FFFF00"/>
                </a:highlight>
                <a:latin typeface="Arial" panose="020B0604020202020204" pitchFamily="34" charset="0"/>
              </a:rPr>
              <a:t>2017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highlight>
                  <a:srgbClr val="FFFF00"/>
                </a:highlight>
                <a:latin typeface="Arial" panose="020B0604020202020204" pitchFamily="34" charset="0"/>
              </a:rPr>
              <a:t>Moving from Lawson Rd into larger space at 106 Royal St SW Leesburg, VA 20175.  To be known as Makersmiths Leesburg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highlight>
                  <a:srgbClr val="FFFF00"/>
                </a:highlight>
                <a:latin typeface="Arial" panose="020B0604020202020204" pitchFamily="34" charset="0"/>
              </a:rPr>
              <a:t>Setting up new location leased from Town of Purcellville.  Location has 7,500 sf of buildings on little over 13 acres.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highlight>
                  <a:srgbClr val="FFFF00"/>
                </a:highlight>
                <a:latin typeface="Arial" panose="020B0604020202020204" pitchFamily="34" charset="0"/>
              </a:rPr>
              <a:t>Makersmiths Purcellville it is at 17760 Telegraph Springs Rd, Purcellville, VA 20132.  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highlight>
                  <a:srgbClr val="FFFF00"/>
                </a:highlight>
                <a:latin typeface="Arial" panose="020B0604020202020204" pitchFamily="34" charset="0"/>
              </a:rPr>
              <a:t>July: won the Purcellville 4th of July parade Liberty Cup!  Wooo Hooo!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highlight>
                  <a:srgbClr val="FFFF00"/>
                </a:highlight>
                <a:latin typeface="Arial" panose="020B0604020202020204" pitchFamily="34" charset="0"/>
              </a:rPr>
              <a:t>October: Lots of activity with etching pumpkins and pumpkin pies at Makersmiths-Leesburg. 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highlight>
                  <a:srgbClr val="FFFF00"/>
                </a:highlight>
                <a:latin typeface="Arial" panose="020B0604020202020204" pitchFamily="34" charset="0"/>
              </a:rPr>
              <a:t>Open Houses on First Fridays. 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  <a:buFontTx/>
              <a:buChar char="•"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highlight>
                  <a:srgbClr val="FFFF00"/>
                </a:highlight>
                <a:latin typeface="Arial" panose="020B0604020202020204" pitchFamily="34" charset="0"/>
              </a:rPr>
              <a:t>Bee Hive of activity at Makersmiths-Purcellville with transforming upper building into a makerspace </a:t>
            </a:r>
            <a:r>
              <a:rPr lang="en-US" sz="1000" dirty="0">
                <a:highlight>
                  <a:srgbClr val="FFFF00"/>
                </a:highlight>
              </a:rPr>
              <a:t>upper building into a makerspace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  <a:buFontTx/>
              <a:buChar char="•"/>
            </a:pPr>
            <a:r>
              <a:rPr lang="en-US" sz="1000" dirty="0">
                <a:highlight>
                  <a:srgbClr val="FFFF00"/>
                </a:highlight>
              </a:rPr>
              <a:t>with multi-purpose meeting room, wood shop, and metal shop.  Also transforming lower building with hot shop (kilns, forge) and frame shop.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highlight>
                <a:srgbClr val="FFFF00"/>
              </a:highlight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30" name="Picture 6" descr="(smile)">
            <a:extLst>
              <a:ext uri="{FF2B5EF4-FFF2-40B4-BE49-F238E27FC236}">
                <a16:creationId xmlns:a16="http://schemas.microsoft.com/office/drawing/2014/main" id="{FE15103E-9F6A-487B-9273-F1EB19E613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38100" y="-411163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1141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we exist</a:t>
            </a:r>
            <a:endParaRPr dirty="0"/>
          </a:p>
        </p:txBody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457200" y="1849350"/>
            <a:ext cx="8229600" cy="307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19100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3000"/>
              <a:buChar char="●"/>
            </a:pPr>
            <a:r>
              <a:rPr lang="en" dirty="0"/>
              <a:t>Adult Enthusiasts</a:t>
            </a:r>
            <a:endParaRPr dirty="0"/>
          </a:p>
          <a:p>
            <a:pPr marL="457200" lvl="0" indent="-4191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dirty="0"/>
              <a:t>Prototyping Entrepreneurs</a:t>
            </a:r>
            <a:endParaRPr dirty="0"/>
          </a:p>
          <a:p>
            <a:pPr marL="457200" lvl="0" indent="-4191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dirty="0"/>
              <a:t>STEM/STEAM Education</a:t>
            </a:r>
            <a:endParaRPr dirty="0"/>
          </a:p>
          <a:p>
            <a:pPr marL="457200" lvl="0" indent="-4191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dirty="0"/>
              <a:t>Community Organizations</a:t>
            </a:r>
          </a:p>
          <a:p>
            <a:pPr marL="457200" lvl="0" indent="-4191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-US" dirty="0">
                <a:highlight>
                  <a:srgbClr val="FFFF00"/>
                </a:highlight>
              </a:rPr>
              <a:t>Enable</a:t>
            </a:r>
            <a:r>
              <a:rPr lang="en" dirty="0">
                <a:highlight>
                  <a:srgbClr val="FFFF00"/>
                </a:highlight>
              </a:rPr>
              <a:t> </a:t>
            </a:r>
            <a:r>
              <a:rPr lang="en-US" dirty="0">
                <a:highlight>
                  <a:srgbClr val="FFFF00"/>
                </a:highlight>
              </a:rPr>
              <a:t>and inspire </a:t>
            </a:r>
            <a:r>
              <a:rPr lang="en" dirty="0">
                <a:highlight>
                  <a:srgbClr val="FFFF00"/>
                </a:highlight>
              </a:rPr>
              <a:t>people to make things and learn things</a:t>
            </a:r>
            <a:endParaRPr dirty="0">
              <a:highlight>
                <a:srgbClr val="FFFF00"/>
              </a:highlight>
            </a:endParaRPr>
          </a:p>
          <a:p>
            <a:pPr marL="0" lvl="0" indent="0">
              <a:spcBef>
                <a:spcPts val="60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1141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Membership</a:t>
            </a:r>
            <a:endParaRPr dirty="0"/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3600" i="1" u="sng" dirty="0"/>
              <a:t>Associate Member</a:t>
            </a:r>
          </a:p>
          <a:p>
            <a:r>
              <a:rPr lang="en-US" sz="1400" dirty="0"/>
              <a:t>All of the Guest Member benefits noted above.</a:t>
            </a:r>
            <a:br>
              <a:rPr lang="en-US" sz="1400" dirty="0"/>
            </a:br>
            <a:endParaRPr lang="en-US" sz="1400" dirty="0"/>
          </a:p>
          <a:p>
            <a:r>
              <a:rPr lang="en-US" sz="1400" dirty="0"/>
              <a:t>Special Discounts on classes, workshops, materials and tool use time like discounts on use of laser cutter.</a:t>
            </a:r>
            <a:br>
              <a:rPr lang="en-US" sz="1400" dirty="0"/>
            </a:br>
            <a:endParaRPr lang="en-US" sz="1400" dirty="0"/>
          </a:p>
          <a:p>
            <a:r>
              <a:rPr lang="en-US" sz="1400" dirty="0"/>
              <a:t>Can bring along friends and other guests (1 guest).</a:t>
            </a:r>
          </a:p>
          <a:p>
            <a:r>
              <a:rPr lang="en-US" sz="1400" dirty="0"/>
              <a:t>Mentorship by a Full Member who can answer most all of your questions and concerns.</a:t>
            </a:r>
          </a:p>
          <a:p>
            <a:r>
              <a:rPr lang="en-US" sz="1400" dirty="0"/>
              <a:t>Use of space anytime a Full Member is present</a:t>
            </a:r>
          </a:p>
          <a:p>
            <a:r>
              <a:rPr lang="en-US" sz="1400" dirty="0"/>
              <a:t>Use of all our tools (subject to safety and training requirements)</a:t>
            </a:r>
          </a:p>
          <a:p>
            <a:r>
              <a:rPr lang="en-US" sz="1400" dirty="0"/>
              <a:t>The Associate Monthly Membership fee is $50 per month </a:t>
            </a:r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endParaRPr sz="3600" i="1" u="sng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1141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Membership</a:t>
            </a:r>
            <a:endParaRPr dirty="0"/>
          </a:p>
        </p:txBody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457200" y="1473377"/>
            <a:ext cx="8229600" cy="346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3600" i="1" u="sng" dirty="0"/>
              <a:t>Full Member</a:t>
            </a:r>
          </a:p>
          <a:p>
            <a:r>
              <a:rPr lang="en-US" sz="2400" dirty="0"/>
              <a:t>Must be voted in at a Member Meeting after a trial period as an Associate Member</a:t>
            </a:r>
          </a:p>
          <a:p>
            <a:r>
              <a:rPr lang="en-US" sz="2400" dirty="0"/>
              <a:t>All of the Associate Member benefits noted above</a:t>
            </a:r>
          </a:p>
          <a:p>
            <a:r>
              <a:rPr lang="en-US" sz="2400" dirty="0"/>
              <a:t>Key Holder with 24/7 access to the space</a:t>
            </a:r>
          </a:p>
          <a:p>
            <a:r>
              <a:rPr lang="en-US" sz="2400" dirty="0"/>
              <a:t>Can bring along friends and other guest (3 guests)</a:t>
            </a:r>
          </a:p>
          <a:p>
            <a:r>
              <a:rPr lang="en-US" sz="2400" dirty="0"/>
              <a:t>The Full Monthly Membership fee is $100 per month</a:t>
            </a:r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endParaRPr sz="3600" i="1" u="sng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1141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Membership Process</a:t>
            </a:r>
            <a:endParaRPr dirty="0"/>
          </a:p>
        </p:txBody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351025" y="1460500"/>
            <a:ext cx="8335800" cy="346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191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3000"/>
              <a:buChar char="●"/>
            </a:pPr>
            <a:r>
              <a:rPr lang="en" sz="2800" dirty="0"/>
              <a:t>Attend an Open House tour of the space</a:t>
            </a:r>
            <a:endParaRPr sz="2800" dirty="0"/>
          </a:p>
          <a:p>
            <a:pPr marL="457200" lvl="0" indent="-4191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sz="2800" dirty="0"/>
              <a:t>Complete Associates Join-Us process at:</a:t>
            </a:r>
          </a:p>
          <a:p>
            <a:pPr lvl="0">
              <a:lnSpc>
                <a:spcPct val="115000"/>
              </a:lnSpc>
              <a:spcBef>
                <a:spcPts val="0"/>
              </a:spcBef>
            </a:pPr>
            <a:r>
              <a:rPr lang="en-US" sz="2800" dirty="0">
                <a:highlight>
                  <a:srgbClr val="FFFF00"/>
                </a:highlight>
                <a:hlinkClick r:id="rId3"/>
              </a:rPr>
              <a:t>https://makersmiths.org/Join-Us</a:t>
            </a:r>
            <a:endParaRPr sz="2800" dirty="0">
              <a:highlight>
                <a:srgbClr val="FFFF00"/>
              </a:highlight>
            </a:endParaRPr>
          </a:p>
          <a:p>
            <a:pPr marL="457200" lvl="0" indent="-4191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sz="2800" dirty="0"/>
              <a:t>Attend a “</a:t>
            </a:r>
            <a:r>
              <a:rPr lang="en" sz="2800" strike="sngStrike" dirty="0"/>
              <a:t>Green</a:t>
            </a:r>
            <a:r>
              <a:rPr lang="en" sz="2800" dirty="0"/>
              <a:t>” </a:t>
            </a:r>
            <a:r>
              <a:rPr lang="en-US" sz="2800" dirty="0"/>
              <a:t>New Member </a:t>
            </a:r>
            <a:r>
              <a:rPr lang="en" sz="2800" dirty="0"/>
              <a:t>orientation (this class)</a:t>
            </a:r>
            <a:endParaRPr sz="2800" dirty="0"/>
          </a:p>
          <a:p>
            <a:pPr marL="457200" lvl="0" indent="-4191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sz="2800" strike="sngStrike" dirty="0">
                <a:highlight>
                  <a:srgbClr val="FFFF00"/>
                </a:highlight>
              </a:rPr>
              <a:t>Find a Full Member to act as a Sponsor</a:t>
            </a:r>
            <a:endParaRPr sz="2800" strike="sngStrike" dirty="0">
              <a:highlight>
                <a:srgbClr val="FFFF00"/>
              </a:highlight>
            </a:endParaRPr>
          </a:p>
          <a:p>
            <a:pPr marL="457200" lvl="0" indent="-4191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sz="2800" dirty="0"/>
              <a:t>Attend a Monthly Membership meeting</a:t>
            </a:r>
            <a:endParaRPr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C11CBD-0A13-4F90-95E7-8B429B1615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440016"/>
          </a:xfrm>
        </p:spPr>
        <p:txBody>
          <a:bodyPr/>
          <a:lstStyle/>
          <a:p>
            <a:r>
              <a:rPr lang="en-US" sz="2000" dirty="0"/>
              <a:t>Membership Page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003F827-AD68-441C-8A0C-FCCAF70044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0074" y="582304"/>
            <a:ext cx="5845770" cy="4438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372016"/>
      </p:ext>
    </p:extLst>
  </p:cSld>
  <p:clrMapOvr>
    <a:masterClrMapping/>
  </p:clrMapOvr>
</p:sld>
</file>

<file path=ppt/theme/theme1.xml><?xml version="1.0" encoding="utf-8"?>
<a:theme xmlns:a="http://schemas.openxmlformats.org/drawingml/2006/main" name="Modern">
  <a:themeElements>
    <a:clrScheme name="Custom 348">
      <a:dk1>
        <a:srgbClr val="000000"/>
      </a:dk1>
      <a:lt1>
        <a:srgbClr val="FFFFFF"/>
      </a:lt1>
      <a:dk2>
        <a:srgbClr val="191919"/>
      </a:dk2>
      <a:lt2>
        <a:srgbClr val="CCCCCC"/>
      </a:lt2>
      <a:accent1>
        <a:srgbClr val="7E5554"/>
      </a:accent1>
      <a:accent2>
        <a:srgbClr val="910A10"/>
      </a:accent2>
      <a:accent3>
        <a:srgbClr val="84294D"/>
      </a:accent3>
      <a:accent4>
        <a:srgbClr val="DA823B"/>
      </a:accent4>
      <a:accent5>
        <a:srgbClr val="625D3C"/>
      </a:accent5>
      <a:accent6>
        <a:srgbClr val="00384A"/>
      </a:accent6>
      <a:hlink>
        <a:srgbClr val="227A78"/>
      </a:hlink>
      <a:folHlink>
        <a:srgbClr val="39474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575</Words>
  <Application>Microsoft Office PowerPoint</Application>
  <PresentationFormat>On-screen Show (16:9)</PresentationFormat>
  <Paragraphs>175</Paragraphs>
  <Slides>23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Arial</vt:lpstr>
      <vt:lpstr>Modern</vt:lpstr>
      <vt:lpstr>PowerPoint Presentation</vt:lpstr>
      <vt:lpstr>Makersmiths</vt:lpstr>
      <vt:lpstr>Outline </vt:lpstr>
      <vt:lpstr>History</vt:lpstr>
      <vt:lpstr>Why we exist</vt:lpstr>
      <vt:lpstr>Membership</vt:lpstr>
      <vt:lpstr>Membership</vt:lpstr>
      <vt:lpstr>Membership Process</vt:lpstr>
      <vt:lpstr>Membership Page </vt:lpstr>
      <vt:lpstr>Rules</vt:lpstr>
      <vt:lpstr>Rules</vt:lpstr>
      <vt:lpstr>Safety</vt:lpstr>
      <vt:lpstr>Safety</vt:lpstr>
      <vt:lpstr>Tool Access Levels</vt:lpstr>
      <vt:lpstr>Tool Access Levels</vt:lpstr>
      <vt:lpstr>Tool Access Levels</vt:lpstr>
      <vt:lpstr>Tool Access Levels</vt:lpstr>
      <vt:lpstr>Tool Access Levels</vt:lpstr>
      <vt:lpstr>Orientation for New Members</vt:lpstr>
      <vt:lpstr>Orientation for New Members</vt:lpstr>
      <vt:lpstr>Orientation for New Members</vt:lpstr>
      <vt:lpstr>F.A.Q.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ralph pugh</cp:lastModifiedBy>
  <cp:revision>39</cp:revision>
  <dcterms:modified xsi:type="dcterms:W3CDTF">2018-03-14T18:20:47Z</dcterms:modified>
</cp:coreProperties>
</file>