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5" r:id="rId3"/>
  </p:sldMasterIdLst>
  <p:notesMasterIdLst>
    <p:notesMasterId r:id="rId22"/>
  </p:notesMasterIdLst>
  <p:handoutMasterIdLst>
    <p:handoutMasterId r:id="rId23"/>
  </p:handoutMasterIdLst>
  <p:sldIdLst>
    <p:sldId id="335" r:id="rId4"/>
    <p:sldId id="337" r:id="rId5"/>
    <p:sldId id="340" r:id="rId6"/>
    <p:sldId id="338" r:id="rId7"/>
    <p:sldId id="341" r:id="rId8"/>
    <p:sldId id="342" r:id="rId9"/>
    <p:sldId id="357" r:id="rId10"/>
    <p:sldId id="345" r:id="rId11"/>
    <p:sldId id="344" r:id="rId12"/>
    <p:sldId id="360" r:id="rId13"/>
    <p:sldId id="361" r:id="rId14"/>
    <p:sldId id="362" r:id="rId15"/>
    <p:sldId id="359" r:id="rId16"/>
    <p:sldId id="363" r:id="rId17"/>
    <p:sldId id="367" r:id="rId18"/>
    <p:sldId id="364" r:id="rId19"/>
    <p:sldId id="365" r:id="rId20"/>
    <p:sldId id="366" r:id="rId21"/>
  </p:sldIdLst>
  <p:sldSz cx="9144000" cy="6858000" type="overhead"/>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200" userDrawn="1">
          <p15:clr>
            <a:srgbClr val="A4A3A4"/>
          </p15:clr>
        </p15:guide>
        <p15:guide id="3" pos="900">
          <p15:clr>
            <a:srgbClr val="A4A3A4"/>
          </p15:clr>
        </p15:guide>
      </p15:sldGuideLst>
    </p:ext>
    <p:ext uri="{2D200454-40CA-4A62-9FC3-DE9A4176ACB9}">
      <p15:notesGuideLst xmlns:p15="http://schemas.microsoft.com/office/powerpoint/2012/main">
        <p15:guide id="1" orient="horz" pos="2931" userDrawn="1">
          <p15:clr>
            <a:srgbClr val="A4A3A4"/>
          </p15:clr>
        </p15:guide>
        <p15:guide id="2" pos="221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72A"/>
    <a:srgbClr val="C8290E"/>
    <a:srgbClr val="C3BAA9"/>
    <a:srgbClr val="F5002F"/>
    <a:srgbClr val="ADA089"/>
    <a:srgbClr val="EAB200"/>
    <a:srgbClr val="E2CFF1"/>
    <a:srgbClr val="CFC8BB"/>
    <a:srgbClr val="B0A48E"/>
    <a:srgbClr val="CB1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F9B40D-BC27-4C28-9AE1-3DDBB2A5323F}" v="27" dt="2019-02-14T00:38:02.9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90" autoAdjust="0"/>
    <p:restoredTop sz="94660"/>
  </p:normalViewPr>
  <p:slideViewPr>
    <p:cSldViewPr snapToGrid="0" showGuides="1">
      <p:cViewPr varScale="1">
        <p:scale>
          <a:sx n="110" d="100"/>
          <a:sy n="110" d="100"/>
        </p:scale>
        <p:origin x="594" y="108"/>
      </p:cViewPr>
      <p:guideLst>
        <p:guide orient="horz" pos="2160"/>
        <p:guide pos="1200"/>
        <p:guide pos="90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2574" y="-10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ubelko" userId="1597eacd8e3a5965" providerId="LiveId" clId="{4C0BD77B-E7B8-4E2F-ABA5-CEF6B454D458}"/>
    <pc:docChg chg="undo custSel modSld">
      <pc:chgData name="John Dubelko" userId="1597eacd8e3a5965" providerId="LiveId" clId="{4C0BD77B-E7B8-4E2F-ABA5-CEF6B454D458}" dt="2019-02-14T00:43:31.840" v="1332" actId="6549"/>
      <pc:docMkLst>
        <pc:docMk/>
      </pc:docMkLst>
      <pc:sldChg chg="modSp">
        <pc:chgData name="John Dubelko" userId="1597eacd8e3a5965" providerId="LiveId" clId="{4C0BD77B-E7B8-4E2F-ABA5-CEF6B454D458}" dt="2019-02-13T23:55:20.074" v="4" actId="20577"/>
        <pc:sldMkLst>
          <pc:docMk/>
          <pc:sldMk cId="0" sldId="335"/>
        </pc:sldMkLst>
        <pc:spChg chg="mod">
          <ac:chgData name="John Dubelko" userId="1597eacd8e3a5965" providerId="LiveId" clId="{4C0BD77B-E7B8-4E2F-ABA5-CEF6B454D458}" dt="2019-02-13T23:55:20.074" v="4" actId="20577"/>
          <ac:spMkLst>
            <pc:docMk/>
            <pc:sldMk cId="0" sldId="335"/>
            <ac:spMk id="47" creationId="{00000000-0000-0000-0000-000000000000}"/>
          </ac:spMkLst>
        </pc:spChg>
      </pc:sldChg>
      <pc:sldChg chg="modSp">
        <pc:chgData name="John Dubelko" userId="1597eacd8e3a5965" providerId="LiveId" clId="{4C0BD77B-E7B8-4E2F-ABA5-CEF6B454D458}" dt="2019-02-13T23:59:34.834" v="462" actId="20577"/>
        <pc:sldMkLst>
          <pc:docMk/>
          <pc:sldMk cId="19028782" sldId="338"/>
        </pc:sldMkLst>
        <pc:spChg chg="mod">
          <ac:chgData name="John Dubelko" userId="1597eacd8e3a5965" providerId="LiveId" clId="{4C0BD77B-E7B8-4E2F-ABA5-CEF6B454D458}" dt="2019-02-13T23:59:34.834" v="462" actId="20577"/>
          <ac:spMkLst>
            <pc:docMk/>
            <pc:sldMk cId="19028782" sldId="338"/>
            <ac:spMk id="3" creationId="{48D92D3B-5E4A-48FB-A26F-16D57970EEAD}"/>
          </ac:spMkLst>
        </pc:spChg>
      </pc:sldChg>
      <pc:sldChg chg="addSp modSp mod">
        <pc:chgData name="John Dubelko" userId="1597eacd8e3a5965" providerId="LiveId" clId="{4C0BD77B-E7B8-4E2F-ABA5-CEF6B454D458}" dt="2019-02-14T00:14:54.589" v="491" actId="20577"/>
        <pc:sldMkLst>
          <pc:docMk/>
          <pc:sldMk cId="478497656" sldId="342"/>
        </pc:sldMkLst>
        <pc:spChg chg="mod">
          <ac:chgData name="John Dubelko" userId="1597eacd8e3a5965" providerId="LiveId" clId="{4C0BD77B-E7B8-4E2F-ABA5-CEF6B454D458}" dt="2019-02-14T00:14:17.229" v="479" actId="20577"/>
          <ac:spMkLst>
            <pc:docMk/>
            <pc:sldMk cId="478497656" sldId="342"/>
            <ac:spMk id="3" creationId="{B08F8942-7730-49C9-AD59-E193EF76EC59}"/>
          </ac:spMkLst>
        </pc:spChg>
        <pc:spChg chg="add mod">
          <ac:chgData name="John Dubelko" userId="1597eacd8e3a5965" providerId="LiveId" clId="{4C0BD77B-E7B8-4E2F-ABA5-CEF6B454D458}" dt="2019-02-14T00:14:14.935" v="477" actId="1076"/>
          <ac:spMkLst>
            <pc:docMk/>
            <pc:sldMk cId="478497656" sldId="342"/>
            <ac:spMk id="5" creationId="{B54AA998-2DE1-4667-90A8-01490856AE2F}"/>
          </ac:spMkLst>
        </pc:spChg>
        <pc:spChg chg="add mod">
          <ac:chgData name="John Dubelko" userId="1597eacd8e3a5965" providerId="LiveId" clId="{4C0BD77B-E7B8-4E2F-ABA5-CEF6B454D458}" dt="2019-02-14T00:14:54.589" v="491" actId="20577"/>
          <ac:spMkLst>
            <pc:docMk/>
            <pc:sldMk cId="478497656" sldId="342"/>
            <ac:spMk id="10" creationId="{95FB44D9-1EDB-48D1-AB29-5C354CEB9158}"/>
          </ac:spMkLst>
        </pc:spChg>
        <pc:graphicFrameChg chg="add">
          <ac:chgData name="John Dubelko" userId="1597eacd8e3a5965" providerId="LiveId" clId="{4C0BD77B-E7B8-4E2F-ABA5-CEF6B454D458}" dt="2019-02-14T00:13:44.168" v="464"/>
          <ac:graphicFrameMkLst>
            <pc:docMk/>
            <pc:sldMk cId="478497656" sldId="342"/>
            <ac:graphicFrameMk id="7" creationId="{36A66F28-EB7B-44B2-8536-123B70158B8D}"/>
          </ac:graphicFrameMkLst>
        </pc:graphicFrameChg>
        <pc:graphicFrameChg chg="add mod">
          <ac:chgData name="John Dubelko" userId="1597eacd8e3a5965" providerId="LiveId" clId="{4C0BD77B-E7B8-4E2F-ABA5-CEF6B454D458}" dt="2019-02-14T00:14:00.404" v="467" actId="1076"/>
          <ac:graphicFrameMkLst>
            <pc:docMk/>
            <pc:sldMk cId="478497656" sldId="342"/>
            <ac:graphicFrameMk id="8" creationId="{36A66F28-EB7B-44B2-8536-123B70158B8D}"/>
          </ac:graphicFrameMkLst>
        </pc:graphicFrameChg>
        <pc:graphicFrameChg chg="add mod">
          <ac:chgData name="John Dubelko" userId="1597eacd8e3a5965" providerId="LiveId" clId="{4C0BD77B-E7B8-4E2F-ABA5-CEF6B454D458}" dt="2019-02-14T00:14:41.613" v="482" actId="1076"/>
          <ac:graphicFrameMkLst>
            <pc:docMk/>
            <pc:sldMk cId="478497656" sldId="342"/>
            <ac:graphicFrameMk id="9" creationId="{DC0C76DC-D3A6-44B0-87E2-8699D8129A86}"/>
          </ac:graphicFrameMkLst>
        </pc:graphicFrameChg>
      </pc:sldChg>
      <pc:sldChg chg="modSp">
        <pc:chgData name="John Dubelko" userId="1597eacd8e3a5965" providerId="LiveId" clId="{4C0BD77B-E7B8-4E2F-ABA5-CEF6B454D458}" dt="2019-02-14T00:25:56.687" v="521" actId="1076"/>
        <pc:sldMkLst>
          <pc:docMk/>
          <pc:sldMk cId="3705258780" sldId="345"/>
        </pc:sldMkLst>
        <pc:spChg chg="mod">
          <ac:chgData name="John Dubelko" userId="1597eacd8e3a5965" providerId="LiveId" clId="{4C0BD77B-E7B8-4E2F-ABA5-CEF6B454D458}" dt="2019-02-14T00:25:56.687" v="521" actId="1076"/>
          <ac:spMkLst>
            <pc:docMk/>
            <pc:sldMk cId="3705258780" sldId="345"/>
            <ac:spMk id="3" creationId="{E752D0C3-321A-420C-956F-A95E2CA5ECE5}"/>
          </ac:spMkLst>
        </pc:spChg>
      </pc:sldChg>
      <pc:sldChg chg="addSp delSp modSp">
        <pc:chgData name="John Dubelko" userId="1597eacd8e3a5965" providerId="LiveId" clId="{4C0BD77B-E7B8-4E2F-ABA5-CEF6B454D458}" dt="2019-02-14T00:21:10.769" v="503" actId="403"/>
        <pc:sldMkLst>
          <pc:docMk/>
          <pc:sldMk cId="73465566" sldId="357"/>
        </pc:sldMkLst>
        <pc:spChg chg="mod">
          <ac:chgData name="John Dubelko" userId="1597eacd8e3a5965" providerId="LiveId" clId="{4C0BD77B-E7B8-4E2F-ABA5-CEF6B454D458}" dt="2019-02-14T00:15:48.301" v="494" actId="20577"/>
          <ac:spMkLst>
            <pc:docMk/>
            <pc:sldMk cId="73465566" sldId="357"/>
            <ac:spMk id="2" creationId="{D1E1865E-A3A8-4014-8A83-3B3A25D7AD30}"/>
          </ac:spMkLst>
        </pc:spChg>
        <pc:graphicFrameChg chg="add mod modGraphic">
          <ac:chgData name="John Dubelko" userId="1597eacd8e3a5965" providerId="LiveId" clId="{4C0BD77B-E7B8-4E2F-ABA5-CEF6B454D458}" dt="2019-02-14T00:21:10.769" v="503" actId="403"/>
          <ac:graphicFrameMkLst>
            <pc:docMk/>
            <pc:sldMk cId="73465566" sldId="357"/>
            <ac:graphicFrameMk id="4" creationId="{5E7E0394-DC93-4C80-87F1-27590E0ABA3B}"/>
          </ac:graphicFrameMkLst>
        </pc:graphicFrameChg>
        <pc:graphicFrameChg chg="del">
          <ac:chgData name="John Dubelko" userId="1597eacd8e3a5965" providerId="LiveId" clId="{4C0BD77B-E7B8-4E2F-ABA5-CEF6B454D458}" dt="2019-02-14T00:20:55.582" v="495" actId="478"/>
          <ac:graphicFrameMkLst>
            <pc:docMk/>
            <pc:sldMk cId="73465566" sldId="357"/>
            <ac:graphicFrameMk id="6" creationId="{E4AB48C4-7DEB-4B64-8CDE-56700BE8DC77}"/>
          </ac:graphicFrameMkLst>
        </pc:graphicFrameChg>
      </pc:sldChg>
      <pc:sldChg chg="addSp modSp">
        <pc:chgData name="John Dubelko" userId="1597eacd8e3a5965" providerId="LiveId" clId="{4C0BD77B-E7B8-4E2F-ABA5-CEF6B454D458}" dt="2019-02-14T00:31:20.120" v="728" actId="20577"/>
        <pc:sldMkLst>
          <pc:docMk/>
          <pc:sldMk cId="1276300655" sldId="360"/>
        </pc:sldMkLst>
        <pc:spChg chg="add mod">
          <ac:chgData name="John Dubelko" userId="1597eacd8e3a5965" providerId="LiveId" clId="{4C0BD77B-E7B8-4E2F-ABA5-CEF6B454D458}" dt="2019-02-14T00:28:32.259" v="629"/>
          <ac:spMkLst>
            <pc:docMk/>
            <pc:sldMk cId="1276300655" sldId="360"/>
            <ac:spMk id="4" creationId="{BA630186-3634-4E7A-AA5D-064707C6232B}"/>
          </ac:spMkLst>
        </pc:spChg>
        <pc:spChg chg="add mod">
          <ac:chgData name="John Dubelko" userId="1597eacd8e3a5965" providerId="LiveId" clId="{4C0BD77B-E7B8-4E2F-ABA5-CEF6B454D458}" dt="2019-02-14T00:31:20.120" v="728" actId="20577"/>
          <ac:spMkLst>
            <pc:docMk/>
            <pc:sldMk cId="1276300655" sldId="360"/>
            <ac:spMk id="23" creationId="{3F8CEAA9-A039-49A0-9FAC-F1E1FE8F1530}"/>
          </ac:spMkLst>
        </pc:spChg>
        <pc:grpChg chg="mod">
          <ac:chgData name="John Dubelko" userId="1597eacd8e3a5965" providerId="LiveId" clId="{4C0BD77B-E7B8-4E2F-ABA5-CEF6B454D458}" dt="2019-02-14T00:26:14.575" v="522" actId="1076"/>
          <ac:grpSpMkLst>
            <pc:docMk/>
            <pc:sldMk cId="1276300655" sldId="360"/>
            <ac:grpSpMk id="6" creationId="{709275D2-E7F9-4318-9868-120CA3ABB96C}"/>
          </ac:grpSpMkLst>
        </pc:grpChg>
      </pc:sldChg>
      <pc:sldChg chg="addSp delSp modSp">
        <pc:chgData name="John Dubelko" userId="1597eacd8e3a5965" providerId="LiveId" clId="{4C0BD77B-E7B8-4E2F-ABA5-CEF6B454D458}" dt="2019-02-14T00:38:32.653" v="1003" actId="1076"/>
        <pc:sldMkLst>
          <pc:docMk/>
          <pc:sldMk cId="4040038347" sldId="361"/>
        </pc:sldMkLst>
        <pc:spChg chg="mod">
          <ac:chgData name="John Dubelko" userId="1597eacd8e3a5965" providerId="LiveId" clId="{4C0BD77B-E7B8-4E2F-ABA5-CEF6B454D458}" dt="2019-02-14T00:38:32.653" v="1003" actId="1076"/>
          <ac:spMkLst>
            <pc:docMk/>
            <pc:sldMk cId="4040038347" sldId="361"/>
            <ac:spMk id="4" creationId="{E1A133B7-A6FC-4DE6-A06B-86565999F540}"/>
          </ac:spMkLst>
        </pc:spChg>
        <pc:spChg chg="add mod">
          <ac:chgData name="John Dubelko" userId="1597eacd8e3a5965" providerId="LiveId" clId="{4C0BD77B-E7B8-4E2F-ABA5-CEF6B454D458}" dt="2019-02-14T00:37:59.682" v="993" actId="1076"/>
          <ac:spMkLst>
            <pc:docMk/>
            <pc:sldMk cId="4040038347" sldId="361"/>
            <ac:spMk id="8" creationId="{36B593A5-F3CF-46C2-A1B8-441FFD2D4405}"/>
          </ac:spMkLst>
        </pc:spChg>
        <pc:spChg chg="add mod">
          <ac:chgData name="John Dubelko" userId="1597eacd8e3a5965" providerId="LiveId" clId="{4C0BD77B-E7B8-4E2F-ABA5-CEF6B454D458}" dt="2019-02-14T00:38:28.989" v="1002" actId="1076"/>
          <ac:spMkLst>
            <pc:docMk/>
            <pc:sldMk cId="4040038347" sldId="361"/>
            <ac:spMk id="9" creationId="{27853279-3494-4774-AA19-B2402FD57C2C}"/>
          </ac:spMkLst>
        </pc:spChg>
        <pc:picChg chg="mod">
          <ac:chgData name="John Dubelko" userId="1597eacd8e3a5965" providerId="LiveId" clId="{4C0BD77B-E7B8-4E2F-ABA5-CEF6B454D458}" dt="2019-02-14T00:38:00.704" v="994" actId="1076"/>
          <ac:picMkLst>
            <pc:docMk/>
            <pc:sldMk cId="4040038347" sldId="361"/>
            <ac:picMk id="5" creationId="{4DF60994-732B-40BF-A9D5-703AA2B600E7}"/>
          </ac:picMkLst>
        </pc:picChg>
        <pc:picChg chg="mod">
          <ac:chgData name="John Dubelko" userId="1597eacd8e3a5965" providerId="LiveId" clId="{4C0BD77B-E7B8-4E2F-ABA5-CEF6B454D458}" dt="2019-02-14T00:37:58.296" v="991" actId="1076"/>
          <ac:picMkLst>
            <pc:docMk/>
            <pc:sldMk cId="4040038347" sldId="361"/>
            <ac:picMk id="6" creationId="{427FF0F9-ABDC-449C-9C15-34909BA49B89}"/>
          </ac:picMkLst>
        </pc:picChg>
        <pc:picChg chg="add del">
          <ac:chgData name="John Dubelko" userId="1597eacd8e3a5965" providerId="LiveId" clId="{4C0BD77B-E7B8-4E2F-ABA5-CEF6B454D458}" dt="2019-02-14T00:38:03.847" v="998" actId="478"/>
          <ac:picMkLst>
            <pc:docMk/>
            <pc:sldMk cId="4040038347" sldId="361"/>
            <ac:picMk id="7" creationId="{F4AAA2A3-839E-4B7E-B5DF-05CCDD40AF05}"/>
          </ac:picMkLst>
        </pc:picChg>
        <pc:picChg chg="add del mod">
          <ac:chgData name="John Dubelko" userId="1597eacd8e3a5965" providerId="LiveId" clId="{4C0BD77B-E7B8-4E2F-ABA5-CEF6B454D458}" dt="2019-02-14T00:38:02.964" v="997"/>
          <ac:picMkLst>
            <pc:docMk/>
            <pc:sldMk cId="4040038347" sldId="361"/>
            <ac:picMk id="10" creationId="{1ED6FC85-B243-46FB-9ACB-479347BA877E}"/>
          </ac:picMkLst>
        </pc:picChg>
      </pc:sldChg>
      <pc:sldChg chg="modSp">
        <pc:chgData name="John Dubelko" userId="1597eacd8e3a5965" providerId="LiveId" clId="{4C0BD77B-E7B8-4E2F-ABA5-CEF6B454D458}" dt="2019-02-14T00:40:34.958" v="1174" actId="313"/>
        <pc:sldMkLst>
          <pc:docMk/>
          <pc:sldMk cId="1839010514" sldId="362"/>
        </pc:sldMkLst>
        <pc:spChg chg="mod">
          <ac:chgData name="John Dubelko" userId="1597eacd8e3a5965" providerId="LiveId" clId="{4C0BD77B-E7B8-4E2F-ABA5-CEF6B454D458}" dt="2019-02-14T00:40:34.958" v="1174" actId="313"/>
          <ac:spMkLst>
            <pc:docMk/>
            <pc:sldMk cId="1839010514" sldId="362"/>
            <ac:spMk id="3" creationId="{CA8E79D4-90A9-44B2-B20C-26DADDB7DC80}"/>
          </ac:spMkLst>
        </pc:spChg>
      </pc:sldChg>
      <pc:sldChg chg="modSp">
        <pc:chgData name="John Dubelko" userId="1597eacd8e3a5965" providerId="LiveId" clId="{4C0BD77B-E7B8-4E2F-ABA5-CEF6B454D458}" dt="2019-02-14T00:43:31.840" v="1332" actId="6549"/>
        <pc:sldMkLst>
          <pc:docMk/>
          <pc:sldMk cId="3482663852" sldId="363"/>
        </pc:sldMkLst>
        <pc:spChg chg="mod">
          <ac:chgData name="John Dubelko" userId="1597eacd8e3a5965" providerId="LiveId" clId="{4C0BD77B-E7B8-4E2F-ABA5-CEF6B454D458}" dt="2019-02-14T00:43:31.840" v="1332" actId="6549"/>
          <ac:spMkLst>
            <pc:docMk/>
            <pc:sldMk cId="3482663852" sldId="363"/>
            <ac:spMk id="3" creationId="{2570B8A5-F1DC-40ED-BE09-7F17E5D3FD6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Revenues</a:t>
            </a:r>
          </a:p>
          <a:p>
            <a:pPr>
              <a:defRPr b="1"/>
            </a:pPr>
            <a:r>
              <a:rPr lang="en-US" b="1" dirty="0"/>
              <a:t>$97,172</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Expenses</a:t>
            </a:r>
          </a:p>
          <a:p>
            <a:pPr>
              <a:defRPr b="1"/>
            </a:pPr>
            <a:r>
              <a:rPr lang="en-US" b="1" dirty="0"/>
              <a:t>$88,626</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Graph!$E$11:$E$25</c:f>
            </c:numRef>
          </c:val>
          <c:extLst>
            <c:ext xmlns:c16="http://schemas.microsoft.com/office/drawing/2014/chart" uri="{C3380CC4-5D6E-409C-BE32-E72D297353CC}">
              <c16:uniqueId val="{00000000-6CE5-464E-9C08-EB1E8596E0D0}"/>
            </c:ext>
          </c:extLst>
        </c:ser>
        <c:ser>
          <c:idx val="1"/>
          <c:order val="1"/>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Graph!$F$11:$F$25</c:f>
            </c:numRef>
          </c:val>
          <c:extLst>
            <c:ext xmlns:c16="http://schemas.microsoft.com/office/drawing/2014/chart" uri="{C3380CC4-5D6E-409C-BE32-E72D297353CC}">
              <c16:uniqueId val="{00000001-6CE5-464E-9C08-EB1E8596E0D0}"/>
            </c:ext>
          </c:extLst>
        </c:ser>
        <c:ser>
          <c:idx val="2"/>
          <c:order val="2"/>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Graph!$G$11:$G$25</c:f>
            </c:numRef>
          </c:val>
          <c:extLst>
            <c:ext xmlns:c16="http://schemas.microsoft.com/office/drawing/2014/chart" uri="{C3380CC4-5D6E-409C-BE32-E72D297353CC}">
              <c16:uniqueId val="{00000002-6CE5-464E-9C08-EB1E8596E0D0}"/>
            </c:ext>
          </c:extLst>
        </c:ser>
        <c:ser>
          <c:idx val="3"/>
          <c:order val="3"/>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Graph!$H$11:$H$25</c:f>
            </c:numRef>
          </c:val>
          <c:extLst>
            <c:ext xmlns:c16="http://schemas.microsoft.com/office/drawing/2014/chart" uri="{C3380CC4-5D6E-409C-BE32-E72D297353CC}">
              <c16:uniqueId val="{00000003-6CE5-464E-9C08-EB1E8596E0D0}"/>
            </c:ext>
          </c:extLst>
        </c:ser>
        <c:ser>
          <c:idx val="4"/>
          <c:order val="4"/>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Graph!$I$11:$I$25</c:f>
            </c:numRef>
          </c:val>
          <c:extLst>
            <c:ext xmlns:c16="http://schemas.microsoft.com/office/drawing/2014/chart" uri="{C3380CC4-5D6E-409C-BE32-E72D297353CC}">
              <c16:uniqueId val="{00000004-6CE5-464E-9C08-EB1E8596E0D0}"/>
            </c:ext>
          </c:extLst>
        </c:ser>
        <c:ser>
          <c:idx val="5"/>
          <c:order val="5"/>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Graph!$J$11:$J$25</c:f>
            </c:numRef>
          </c:val>
          <c:extLst>
            <c:ext xmlns:c16="http://schemas.microsoft.com/office/drawing/2014/chart" uri="{C3380CC4-5D6E-409C-BE32-E72D297353CC}">
              <c16:uniqueId val="{00000005-6CE5-464E-9C08-EB1E8596E0D0}"/>
            </c:ext>
          </c:extLst>
        </c:ser>
        <c:ser>
          <c:idx val="6"/>
          <c:order val="6"/>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Graph!$K$11:$K$25</c:f>
            </c:numRef>
          </c:val>
          <c:extLst>
            <c:ext xmlns:c16="http://schemas.microsoft.com/office/drawing/2014/chart" uri="{C3380CC4-5D6E-409C-BE32-E72D297353CC}">
              <c16:uniqueId val="{00000006-6CE5-464E-9C08-EB1E8596E0D0}"/>
            </c:ext>
          </c:extLst>
        </c:ser>
        <c:ser>
          <c:idx val="7"/>
          <c:order val="7"/>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Graph!$L$11:$L$25</c:f>
            </c:numRef>
          </c:val>
          <c:extLst>
            <c:ext xmlns:c16="http://schemas.microsoft.com/office/drawing/2014/chart" uri="{C3380CC4-5D6E-409C-BE32-E72D297353CC}">
              <c16:uniqueId val="{00000007-6CE5-464E-9C08-EB1E8596E0D0}"/>
            </c:ext>
          </c:extLst>
        </c:ser>
        <c:ser>
          <c:idx val="8"/>
          <c:order val="8"/>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Graph!$M$11:$M$25</c:f>
            </c:numRef>
          </c:val>
          <c:extLst>
            <c:ext xmlns:c16="http://schemas.microsoft.com/office/drawing/2014/chart" uri="{C3380CC4-5D6E-409C-BE32-E72D297353CC}">
              <c16:uniqueId val="{00000008-6CE5-464E-9C08-EB1E8596E0D0}"/>
            </c:ext>
          </c:extLst>
        </c:ser>
        <c:ser>
          <c:idx val="9"/>
          <c:order val="9"/>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Graph!$N$11:$N$25</c:f>
            </c:numRef>
          </c:val>
          <c:extLst>
            <c:ext xmlns:c16="http://schemas.microsoft.com/office/drawing/2014/chart" uri="{C3380CC4-5D6E-409C-BE32-E72D297353CC}">
              <c16:uniqueId val="{00000009-6CE5-464E-9C08-EB1E8596E0D0}"/>
            </c:ext>
          </c:extLst>
        </c:ser>
        <c:ser>
          <c:idx val="10"/>
          <c:order val="10"/>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Graph!$O$11:$O$25</c:f>
            </c:numRef>
          </c:val>
          <c:extLst>
            <c:ext xmlns:c16="http://schemas.microsoft.com/office/drawing/2014/chart" uri="{C3380CC4-5D6E-409C-BE32-E72D297353CC}">
              <c16:uniqueId val="{0000000A-6CE5-464E-9C08-EB1E8596E0D0}"/>
            </c:ext>
          </c:extLst>
        </c:ser>
        <c:ser>
          <c:idx val="11"/>
          <c:order val="11"/>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Graph!$P$11:$P$25</c:f>
            </c:numRef>
          </c:val>
          <c:extLst>
            <c:ext xmlns:c16="http://schemas.microsoft.com/office/drawing/2014/chart" uri="{C3380CC4-5D6E-409C-BE32-E72D297353CC}">
              <c16:uniqueId val="{0000000B-6CE5-464E-9C08-EB1E8596E0D0}"/>
            </c:ext>
          </c:extLst>
        </c:ser>
        <c:ser>
          <c:idx val="12"/>
          <c:order val="12"/>
          <c:dPt>
            <c:idx val="0"/>
            <c:bubble3D val="0"/>
            <c:spPr>
              <a:solidFill>
                <a:schemeClr val="accent1"/>
              </a:solidFill>
              <a:ln w="19050">
                <a:solidFill>
                  <a:schemeClr val="lt1"/>
                </a:solidFill>
              </a:ln>
              <a:effectLst/>
            </c:spPr>
            <c:extLst>
              <c:ext xmlns:c16="http://schemas.microsoft.com/office/drawing/2014/chart" uri="{C3380CC4-5D6E-409C-BE32-E72D297353CC}">
                <c16:uniqueId val="{0000000D-6CE5-464E-9C08-EB1E8596E0D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F-6CE5-464E-9C08-EB1E8596E0D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1-6CE5-464E-9C08-EB1E8596E0D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3-6CE5-464E-9C08-EB1E8596E0D0}"/>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5-6CE5-464E-9C08-EB1E8596E0D0}"/>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7-6CE5-464E-9C08-EB1E8596E0D0}"/>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19-6CE5-464E-9C08-EB1E8596E0D0}"/>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1B-6CE5-464E-9C08-EB1E8596E0D0}"/>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D-6CE5-464E-9C08-EB1E8596E0D0}"/>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F-6CE5-464E-9C08-EB1E8596E0D0}"/>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21-6CE5-464E-9C08-EB1E8596E0D0}"/>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23-6CE5-464E-9C08-EB1E8596E0D0}"/>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25-6CE5-464E-9C08-EB1E8596E0D0}"/>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27-6CE5-464E-9C08-EB1E8596E0D0}"/>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29-6CE5-464E-9C08-EB1E8596E0D0}"/>
              </c:ext>
            </c:extLst>
          </c:dPt>
          <c:dLbls>
            <c:dLbl>
              <c:idx val="0"/>
              <c:delete val="1"/>
              <c:extLst>
                <c:ext xmlns:c15="http://schemas.microsoft.com/office/drawing/2012/chart" uri="{CE6537A1-D6FC-4f65-9D91-7224C49458BB}"/>
                <c:ext xmlns:c16="http://schemas.microsoft.com/office/drawing/2014/chart" uri="{C3380CC4-5D6E-409C-BE32-E72D297353CC}">
                  <c16:uniqueId val="{0000000D-6CE5-464E-9C08-EB1E8596E0D0}"/>
                </c:ext>
              </c:extLst>
            </c:dLbl>
            <c:dLbl>
              <c:idx val="1"/>
              <c:delete val="1"/>
              <c:extLst>
                <c:ext xmlns:c15="http://schemas.microsoft.com/office/drawing/2012/chart" uri="{CE6537A1-D6FC-4f65-9D91-7224C49458BB}"/>
                <c:ext xmlns:c16="http://schemas.microsoft.com/office/drawing/2014/chart" uri="{C3380CC4-5D6E-409C-BE32-E72D297353CC}">
                  <c16:uniqueId val="{0000000F-6CE5-464E-9C08-EB1E8596E0D0}"/>
                </c:ext>
              </c:extLst>
            </c:dLbl>
            <c:dLbl>
              <c:idx val="2"/>
              <c:delete val="1"/>
              <c:extLst>
                <c:ext xmlns:c15="http://schemas.microsoft.com/office/drawing/2012/chart" uri="{CE6537A1-D6FC-4f65-9D91-7224C49458BB}"/>
                <c:ext xmlns:c16="http://schemas.microsoft.com/office/drawing/2014/chart" uri="{C3380CC4-5D6E-409C-BE32-E72D297353CC}">
                  <c16:uniqueId val="{00000011-6CE5-464E-9C08-EB1E8596E0D0}"/>
                </c:ext>
              </c:extLst>
            </c:dLbl>
            <c:dLbl>
              <c:idx val="3"/>
              <c:layout>
                <c:manualLayout>
                  <c:x val="0.14528938434269983"/>
                  <c:y val="8.2203052154017711E-4"/>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3-6CE5-464E-9C08-EB1E8596E0D0}"/>
                </c:ext>
              </c:extLst>
            </c:dLbl>
            <c:dLbl>
              <c:idx val="4"/>
              <c:layout>
                <c:manualLayout>
                  <c:x val="0.2185517202160028"/>
                  <c:y val="3.37032513831472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5-6CE5-464E-9C08-EB1E8596E0D0}"/>
                </c:ext>
              </c:extLst>
            </c:dLbl>
            <c:dLbl>
              <c:idx val="5"/>
              <c:layout>
                <c:manualLayout>
                  <c:x val="0.16468225325966745"/>
                  <c:y val="9.8555893026773339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7-6CE5-464E-9C08-EB1E8596E0D0}"/>
                </c:ext>
              </c:extLst>
            </c:dLbl>
            <c:dLbl>
              <c:idx val="6"/>
              <c:layout>
                <c:manualLayout>
                  <c:x val="-1.3678732616001736E-2"/>
                  <c:y val="-0.37211651758355657"/>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6CE5-464E-9C08-EB1E8596E0D0}"/>
                </c:ext>
              </c:extLst>
            </c:dLbl>
            <c:dLbl>
              <c:idx val="7"/>
              <c:delete val="1"/>
              <c:extLst>
                <c:ext xmlns:c15="http://schemas.microsoft.com/office/drawing/2012/chart" uri="{CE6537A1-D6FC-4f65-9D91-7224C49458BB}"/>
                <c:ext xmlns:c16="http://schemas.microsoft.com/office/drawing/2014/chart" uri="{C3380CC4-5D6E-409C-BE32-E72D297353CC}">
                  <c16:uniqueId val="{0000001B-6CE5-464E-9C08-EB1E8596E0D0}"/>
                </c:ext>
              </c:extLst>
            </c:dLbl>
            <c:dLbl>
              <c:idx val="8"/>
              <c:layout>
                <c:manualLayout>
                  <c:x val="-5.5886092284370019E-2"/>
                  <c:y val="5.341929744481845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D-6CE5-464E-9C08-EB1E8596E0D0}"/>
                </c:ext>
              </c:extLst>
            </c:dLbl>
            <c:dLbl>
              <c:idx val="9"/>
              <c:delete val="1"/>
              <c:extLst>
                <c:ext xmlns:c15="http://schemas.microsoft.com/office/drawing/2012/chart" uri="{CE6537A1-D6FC-4f65-9D91-7224C49458BB}"/>
                <c:ext xmlns:c16="http://schemas.microsoft.com/office/drawing/2014/chart" uri="{C3380CC4-5D6E-409C-BE32-E72D297353CC}">
                  <c16:uniqueId val="{0000001F-6CE5-464E-9C08-EB1E8596E0D0}"/>
                </c:ext>
              </c:extLst>
            </c:dLbl>
            <c:dLbl>
              <c:idx val="10"/>
              <c:delete val="1"/>
              <c:extLst>
                <c:ext xmlns:c15="http://schemas.microsoft.com/office/drawing/2012/chart" uri="{CE6537A1-D6FC-4f65-9D91-7224C49458BB}"/>
                <c:ext xmlns:c16="http://schemas.microsoft.com/office/drawing/2014/chart" uri="{C3380CC4-5D6E-409C-BE32-E72D297353CC}">
                  <c16:uniqueId val="{00000021-6CE5-464E-9C08-EB1E8596E0D0}"/>
                </c:ext>
              </c:extLst>
            </c:dLbl>
            <c:dLbl>
              <c:idx val="11"/>
              <c:layout>
                <c:manualLayout>
                  <c:x val="-7.0990102986681347E-2"/>
                  <c:y val="-8.2122790906245281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23-6CE5-464E-9C08-EB1E8596E0D0}"/>
                </c:ext>
              </c:extLst>
            </c:dLbl>
            <c:dLbl>
              <c:idx val="12"/>
              <c:delete val="1"/>
              <c:extLst>
                <c:ext xmlns:c15="http://schemas.microsoft.com/office/drawing/2012/chart" uri="{CE6537A1-D6FC-4f65-9D91-7224C49458BB}"/>
                <c:ext xmlns:c16="http://schemas.microsoft.com/office/drawing/2014/chart" uri="{C3380CC4-5D6E-409C-BE32-E72D297353CC}">
                  <c16:uniqueId val="{00000025-6CE5-464E-9C08-EB1E8596E0D0}"/>
                </c:ext>
              </c:extLst>
            </c:dLbl>
            <c:dLbl>
              <c:idx val="14"/>
              <c:delete val="1"/>
              <c:extLst>
                <c:ext xmlns:c15="http://schemas.microsoft.com/office/drawing/2012/chart" uri="{CE6537A1-D6FC-4f65-9D91-7224C49458BB}"/>
                <c:ext xmlns:c16="http://schemas.microsoft.com/office/drawing/2014/chart" uri="{C3380CC4-5D6E-409C-BE32-E72D297353CC}">
                  <c16:uniqueId val="{00000029-6CE5-464E-9C08-EB1E8596E0D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Graph!$D$11:$D$25</c:f>
              <c:strCache>
                <c:ptCount val="15"/>
                <c:pt idx="0">
                  <c:v>Property Tax</c:v>
                </c:pt>
                <c:pt idx="1">
                  <c:v>Business Registration Fees</c:v>
                </c:pt>
                <c:pt idx="2">
                  <c:v>Business Tax</c:v>
                </c:pt>
                <c:pt idx="3">
                  <c:v>Merchant Processing Fees</c:v>
                </c:pt>
                <c:pt idx="4">
                  <c:v>Equip Rental and Maintenance</c:v>
                </c:pt>
                <c:pt idx="5">
                  <c:v>Facility Setup</c:v>
                </c:pt>
                <c:pt idx="6">
                  <c:v>Rent &amp; Utilities</c:v>
                </c:pt>
                <c:pt idx="7">
                  <c:v>Postage, Mailing Service</c:v>
                </c:pt>
                <c:pt idx="8">
                  <c:v>Printing and Copying</c:v>
                </c:pt>
                <c:pt idx="9">
                  <c:v>Telephone, Telecommunications</c:v>
                </c:pt>
                <c:pt idx="10">
                  <c:v>Interest Expense -Capital Lease</c:v>
                </c:pt>
                <c:pt idx="11">
                  <c:v>Laser Lease Principle</c:v>
                </c:pt>
                <c:pt idx="12">
                  <c:v>Bank Fees</c:v>
                </c:pt>
                <c:pt idx="13">
                  <c:v>Associations/Marketing</c:v>
                </c:pt>
                <c:pt idx="14">
                  <c:v>Insurance - Liability, D and O</c:v>
                </c:pt>
              </c:strCache>
            </c:strRef>
          </c:cat>
          <c:val>
            <c:numRef>
              <c:f>Graph!$Q$11:$Q$25</c:f>
              <c:numCache>
                <c:formatCode>#,##0.00;\-#,##0.00</c:formatCode>
                <c:ptCount val="15"/>
                <c:pt idx="0">
                  <c:v>573.46</c:v>
                </c:pt>
                <c:pt idx="1">
                  <c:v>25</c:v>
                </c:pt>
                <c:pt idx="2">
                  <c:v>494.86999999999983</c:v>
                </c:pt>
                <c:pt idx="3">
                  <c:v>1800</c:v>
                </c:pt>
                <c:pt idx="4">
                  <c:v>4800</c:v>
                </c:pt>
                <c:pt idx="5">
                  <c:v>5391.68</c:v>
                </c:pt>
                <c:pt idx="6">
                  <c:v>79100</c:v>
                </c:pt>
                <c:pt idx="7">
                  <c:v>90</c:v>
                </c:pt>
                <c:pt idx="8">
                  <c:v>600</c:v>
                </c:pt>
                <c:pt idx="9">
                  <c:v>2160</c:v>
                </c:pt>
                <c:pt idx="10">
                  <c:v>1018.8214086987223</c:v>
                </c:pt>
                <c:pt idx="11">
                  <c:v>4861.1785913012764</c:v>
                </c:pt>
                <c:pt idx="12">
                  <c:v>60</c:v>
                </c:pt>
                <c:pt idx="13">
                  <c:v>1200</c:v>
                </c:pt>
                <c:pt idx="14">
                  <c:v>3121</c:v>
                </c:pt>
              </c:numCache>
            </c:numRef>
          </c:val>
          <c:extLst>
            <c:ext xmlns:c16="http://schemas.microsoft.com/office/drawing/2014/chart" uri="{C3380CC4-5D6E-409C-BE32-E72D297353CC}">
              <c16:uniqueId val="{0000002A-6CE5-464E-9C08-EB1E8596E0D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Graph!$E$3:$E$8</c:f>
            </c:numRef>
          </c:val>
          <c:extLst>
            <c:ext xmlns:c16="http://schemas.microsoft.com/office/drawing/2014/chart" uri="{C3380CC4-5D6E-409C-BE32-E72D297353CC}">
              <c16:uniqueId val="{00000000-4182-4316-AA5B-93B2AF1EE4F6}"/>
            </c:ext>
          </c:extLst>
        </c:ser>
        <c:ser>
          <c:idx val="1"/>
          <c:order val="1"/>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Graph!$F$3:$F$8</c:f>
            </c:numRef>
          </c:val>
          <c:extLst>
            <c:ext xmlns:c16="http://schemas.microsoft.com/office/drawing/2014/chart" uri="{C3380CC4-5D6E-409C-BE32-E72D297353CC}">
              <c16:uniqueId val="{00000001-4182-4316-AA5B-93B2AF1EE4F6}"/>
            </c:ext>
          </c:extLst>
        </c:ser>
        <c:ser>
          <c:idx val="2"/>
          <c:order val="2"/>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Graph!$G$3:$G$8</c:f>
            </c:numRef>
          </c:val>
          <c:extLst>
            <c:ext xmlns:c16="http://schemas.microsoft.com/office/drawing/2014/chart" uri="{C3380CC4-5D6E-409C-BE32-E72D297353CC}">
              <c16:uniqueId val="{00000002-4182-4316-AA5B-93B2AF1EE4F6}"/>
            </c:ext>
          </c:extLst>
        </c:ser>
        <c:ser>
          <c:idx val="3"/>
          <c:order val="3"/>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Graph!$H$3:$H$8</c:f>
            </c:numRef>
          </c:val>
          <c:extLst>
            <c:ext xmlns:c16="http://schemas.microsoft.com/office/drawing/2014/chart" uri="{C3380CC4-5D6E-409C-BE32-E72D297353CC}">
              <c16:uniqueId val="{00000003-4182-4316-AA5B-93B2AF1EE4F6}"/>
            </c:ext>
          </c:extLst>
        </c:ser>
        <c:ser>
          <c:idx val="4"/>
          <c:order val="4"/>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Graph!$I$3:$I$8</c:f>
            </c:numRef>
          </c:val>
          <c:extLst>
            <c:ext xmlns:c16="http://schemas.microsoft.com/office/drawing/2014/chart" uri="{C3380CC4-5D6E-409C-BE32-E72D297353CC}">
              <c16:uniqueId val="{00000004-4182-4316-AA5B-93B2AF1EE4F6}"/>
            </c:ext>
          </c:extLst>
        </c:ser>
        <c:ser>
          <c:idx val="5"/>
          <c:order val="5"/>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Graph!$J$3:$J$8</c:f>
            </c:numRef>
          </c:val>
          <c:extLst>
            <c:ext xmlns:c16="http://schemas.microsoft.com/office/drawing/2014/chart" uri="{C3380CC4-5D6E-409C-BE32-E72D297353CC}">
              <c16:uniqueId val="{00000005-4182-4316-AA5B-93B2AF1EE4F6}"/>
            </c:ext>
          </c:extLst>
        </c:ser>
        <c:ser>
          <c:idx val="6"/>
          <c:order val="6"/>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Graph!$K$3:$K$8</c:f>
            </c:numRef>
          </c:val>
          <c:extLst>
            <c:ext xmlns:c16="http://schemas.microsoft.com/office/drawing/2014/chart" uri="{C3380CC4-5D6E-409C-BE32-E72D297353CC}">
              <c16:uniqueId val="{00000006-4182-4316-AA5B-93B2AF1EE4F6}"/>
            </c:ext>
          </c:extLst>
        </c:ser>
        <c:ser>
          <c:idx val="7"/>
          <c:order val="7"/>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Graph!$L$3:$L$8</c:f>
            </c:numRef>
          </c:val>
          <c:extLst>
            <c:ext xmlns:c16="http://schemas.microsoft.com/office/drawing/2014/chart" uri="{C3380CC4-5D6E-409C-BE32-E72D297353CC}">
              <c16:uniqueId val="{00000007-4182-4316-AA5B-93B2AF1EE4F6}"/>
            </c:ext>
          </c:extLst>
        </c:ser>
        <c:ser>
          <c:idx val="8"/>
          <c:order val="8"/>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Graph!$M$3:$M$8</c:f>
            </c:numRef>
          </c:val>
          <c:extLst>
            <c:ext xmlns:c16="http://schemas.microsoft.com/office/drawing/2014/chart" uri="{C3380CC4-5D6E-409C-BE32-E72D297353CC}">
              <c16:uniqueId val="{00000008-4182-4316-AA5B-93B2AF1EE4F6}"/>
            </c:ext>
          </c:extLst>
        </c:ser>
        <c:ser>
          <c:idx val="9"/>
          <c:order val="9"/>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Graph!$N$3:$N$8</c:f>
            </c:numRef>
          </c:val>
          <c:extLst>
            <c:ext xmlns:c16="http://schemas.microsoft.com/office/drawing/2014/chart" uri="{C3380CC4-5D6E-409C-BE32-E72D297353CC}">
              <c16:uniqueId val="{00000009-4182-4316-AA5B-93B2AF1EE4F6}"/>
            </c:ext>
          </c:extLst>
        </c:ser>
        <c:ser>
          <c:idx val="10"/>
          <c:order val="10"/>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Graph!$O$3:$O$8</c:f>
            </c:numRef>
          </c:val>
          <c:extLst>
            <c:ext xmlns:c16="http://schemas.microsoft.com/office/drawing/2014/chart" uri="{C3380CC4-5D6E-409C-BE32-E72D297353CC}">
              <c16:uniqueId val="{0000000A-4182-4316-AA5B-93B2AF1EE4F6}"/>
            </c:ext>
          </c:extLst>
        </c:ser>
        <c:ser>
          <c:idx val="11"/>
          <c:order val="11"/>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Graph!$P$3:$P$8</c:f>
            </c:numRef>
          </c:val>
          <c:extLst>
            <c:ext xmlns:c16="http://schemas.microsoft.com/office/drawing/2014/chart" uri="{C3380CC4-5D6E-409C-BE32-E72D297353CC}">
              <c16:uniqueId val="{0000000B-4182-4316-AA5B-93B2AF1EE4F6}"/>
            </c:ext>
          </c:extLst>
        </c:ser>
        <c:ser>
          <c:idx val="12"/>
          <c:order val="12"/>
          <c:dPt>
            <c:idx val="0"/>
            <c:bubble3D val="0"/>
            <c:spPr>
              <a:solidFill>
                <a:schemeClr val="accent1"/>
              </a:solidFill>
              <a:ln w="19050">
                <a:solidFill>
                  <a:schemeClr val="lt1"/>
                </a:solidFill>
              </a:ln>
              <a:effectLst/>
            </c:spPr>
            <c:extLst>
              <c:ext xmlns:c16="http://schemas.microsoft.com/office/drawing/2014/chart" uri="{C3380CC4-5D6E-409C-BE32-E72D297353CC}">
                <c16:uniqueId val="{0000000D-4182-4316-AA5B-93B2AF1EE4F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F-4182-4316-AA5B-93B2AF1EE4F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1-4182-4316-AA5B-93B2AF1EE4F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3-4182-4316-AA5B-93B2AF1EE4F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5-4182-4316-AA5B-93B2AF1EE4F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7-4182-4316-AA5B-93B2AF1EE4F6}"/>
              </c:ext>
            </c:extLst>
          </c:dPt>
          <c:dLbls>
            <c:dLbl>
              <c:idx val="2"/>
              <c:layout>
                <c:manualLayout>
                  <c:x val="9.8672847242197895E-2"/>
                  <c:y val="0.1070754598993349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1-4182-4316-AA5B-93B2AF1EE4F6}"/>
                </c:ext>
              </c:extLst>
            </c:dLbl>
            <c:dLbl>
              <c:idx val="3"/>
              <c:layout>
                <c:manualLayout>
                  <c:x val="0.10731013920100393"/>
                  <c:y val="-0.34632659185672215"/>
                </c:manualLayout>
              </c:layout>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21031923542116446"/>
                      <c:h val="0.13121052167671257"/>
                    </c:manualLayout>
                  </c15:layout>
                </c:ext>
                <c:ext xmlns:c16="http://schemas.microsoft.com/office/drawing/2014/chart" uri="{C3380CC4-5D6E-409C-BE32-E72D297353CC}">
                  <c16:uniqueId val="{00000013-4182-4316-AA5B-93B2AF1EE4F6}"/>
                </c:ext>
              </c:extLst>
            </c:dLbl>
            <c:dLbl>
              <c:idx val="4"/>
              <c:layout>
                <c:manualLayout>
                  <c:x val="-0.12866813824625362"/>
                  <c:y val="9.6183509492589081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5-4182-4316-AA5B-93B2AF1EE4F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Graph!$D$3:$D$8</c:f>
              <c:strCache>
                <c:ptCount val="6"/>
                <c:pt idx="0">
                  <c:v>Donations</c:v>
                </c:pt>
                <c:pt idx="1">
                  <c:v>Laser Fee Income</c:v>
                </c:pt>
                <c:pt idx="2">
                  <c:v>Corporate membership</c:v>
                </c:pt>
                <c:pt idx="3">
                  <c:v>Membership</c:v>
                </c:pt>
                <c:pt idx="4">
                  <c:v>Membership Discount</c:v>
                </c:pt>
                <c:pt idx="5">
                  <c:v>Program Service Fees (Classes)</c:v>
                </c:pt>
              </c:strCache>
            </c:strRef>
          </c:cat>
          <c:val>
            <c:numRef>
              <c:f>Graph!$Q$3:$Q$8</c:f>
              <c:numCache>
                <c:formatCode>#,##0.00;\-#,##0.00</c:formatCode>
                <c:ptCount val="6"/>
                <c:pt idx="0">
                  <c:v>2000</c:v>
                </c:pt>
                <c:pt idx="1">
                  <c:v>2400</c:v>
                </c:pt>
                <c:pt idx="2">
                  <c:v>10000</c:v>
                </c:pt>
                <c:pt idx="3">
                  <c:v>89600</c:v>
                </c:pt>
                <c:pt idx="4">
                  <c:v>-1600</c:v>
                </c:pt>
                <c:pt idx="5">
                  <c:v>6500</c:v>
                </c:pt>
              </c:numCache>
            </c:numRef>
          </c:val>
          <c:extLst>
            <c:ext xmlns:c16="http://schemas.microsoft.com/office/drawing/2014/chart" uri="{C3380CC4-5D6E-409C-BE32-E72D297353CC}">
              <c16:uniqueId val="{00000018-4182-4316-AA5B-93B2AF1EE4F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2409" tIns="46205" rIns="92409" bIns="46205" rtlCol="0"/>
          <a:lstStyle>
            <a:lvl1pPr algn="r">
              <a:defRPr sz="1200"/>
            </a:lvl1pPr>
          </a:lstStyle>
          <a:p>
            <a:fld id="{F1BBFA82-D757-4712-BE53-FA94971902D5}" type="datetimeFigureOut">
              <a:rPr lang="en-US" smtClean="0"/>
              <a:t>2/13/2019</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2409" tIns="46205" rIns="92409" bIns="46205"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2409" tIns="46205" rIns="92409" bIns="46205" rtlCol="0" anchor="b"/>
          <a:lstStyle>
            <a:lvl1pPr algn="r">
              <a:defRPr sz="1200"/>
            </a:lvl1pPr>
          </a:lstStyle>
          <a:p>
            <a:fld id="{7ABEEF08-722D-4CD4-BBA5-75CA7027E071}" type="slidenum">
              <a:rPr lang="en-US" smtClean="0"/>
              <a:t>‹#›</a:t>
            </a:fld>
            <a:endParaRPr lang="en-US"/>
          </a:p>
        </p:txBody>
      </p:sp>
    </p:spTree>
    <p:extLst>
      <p:ext uri="{BB962C8B-B14F-4D97-AF65-F5344CB8AC3E}">
        <p14:creationId xmlns:p14="http://schemas.microsoft.com/office/powerpoint/2010/main" val="194002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2409" tIns="46205" rIns="92409" bIns="46205" rtlCol="0"/>
          <a:lstStyle>
            <a:lvl1pPr algn="r">
              <a:defRPr sz="1200"/>
            </a:lvl1pPr>
          </a:lstStyle>
          <a:p>
            <a:fld id="{9D682936-9A2C-49C4-840A-7EDD73E6C651}" type="datetimeFigureOut">
              <a:rPr lang="en-US" smtClean="0"/>
              <a:pPr/>
              <a:t>2/13/2019</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2409" tIns="46205" rIns="92409" bIns="46205"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5"/>
            <a:ext cx="3041968" cy="466911"/>
          </a:xfrm>
          <a:prstGeom prst="rect">
            <a:avLst/>
          </a:prstGeom>
        </p:spPr>
        <p:txBody>
          <a:bodyPr vert="horz" lIns="92409" tIns="46205" rIns="92409" bIns="46205"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5"/>
            <a:ext cx="3041968" cy="466911"/>
          </a:xfrm>
          <a:prstGeom prst="rect">
            <a:avLst/>
          </a:prstGeom>
        </p:spPr>
        <p:txBody>
          <a:bodyPr vert="horz" lIns="92409" tIns="46205" rIns="92409" bIns="46205" rtlCol="0" anchor="b"/>
          <a:lstStyle>
            <a:lvl1pPr algn="r">
              <a:defRPr sz="1200"/>
            </a:lvl1pPr>
          </a:lstStyle>
          <a:p>
            <a:fld id="{EC2C4EBC-16C2-4D27-B376-B8A3923A1167}" type="slidenum">
              <a:rPr lang="en-US" smtClean="0"/>
              <a:pPr/>
              <a:t>‹#›</a:t>
            </a:fld>
            <a:endParaRPr lang="en-US"/>
          </a:p>
        </p:txBody>
      </p:sp>
    </p:spTree>
    <p:extLst>
      <p:ext uri="{BB962C8B-B14F-4D97-AF65-F5344CB8AC3E}">
        <p14:creationId xmlns:p14="http://schemas.microsoft.com/office/powerpoint/2010/main" val="199897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701994" y="4420315"/>
            <a:ext cx="5615939" cy="4187666"/>
          </a:xfrm>
          <a:prstGeom prst="rect">
            <a:avLst/>
          </a:prstGeom>
        </p:spPr>
        <p:txBody>
          <a:bodyPr lIns="92394" tIns="92394" rIns="92394" bIns="92394" anchor="ctr" anchorCtr="0">
            <a:noAutofit/>
          </a:bodyPr>
          <a:lstStyle/>
          <a:p>
            <a:endParaRPr/>
          </a:p>
        </p:txBody>
      </p:sp>
      <p:sp>
        <p:nvSpPr>
          <p:cNvPr id="51" name="Shape 51"/>
          <p:cNvSpPr>
            <a:spLocks noGrp="1" noRot="1" noChangeAspect="1"/>
          </p:cNvSpPr>
          <p:nvPr>
            <p:ph type="sldImg" idx="2"/>
          </p:nvPr>
        </p:nvSpPr>
        <p:spPr>
          <a:xfrm>
            <a:off x="1182688" y="696913"/>
            <a:ext cx="4654550" cy="34909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89463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2C8738F-D892-498D-8409-9916DA6687A7}" type="datetime1">
              <a:rPr lang="en-US" smtClean="0"/>
              <a:pPr/>
              <a:t>2/13/2019</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6718A59-8DC4-4074-A7FD-8DE866CFDB8E}" type="slidenum">
              <a:rPr lang="en-US" smtClean="0"/>
              <a:pPr/>
              <a:t>‹#›</a:t>
            </a:fld>
            <a:endParaRPr lang="en-US"/>
          </a:p>
        </p:txBody>
      </p:sp>
      <p:sp>
        <p:nvSpPr>
          <p:cNvPr id="7" name="Shape 31"/>
          <p:cNvSpPr/>
          <p:nvPr userDrawn="1"/>
        </p:nvSpPr>
        <p:spPr>
          <a:xfrm>
            <a:off x="2436077" y="3791031"/>
            <a:ext cx="4271847" cy="2284252"/>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266954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otham Medium"/>
              </a:defRPr>
            </a:lvl1pPr>
          </a:lstStyle>
          <a:p>
            <a:r>
              <a:rPr lang="en-US" dirty="0"/>
              <a:t>Click to edit Master title style</a:t>
            </a:r>
          </a:p>
        </p:txBody>
      </p:sp>
      <p:sp>
        <p:nvSpPr>
          <p:cNvPr id="3" name="Content Placeholder 2"/>
          <p:cNvSpPr>
            <a:spLocks noGrp="1"/>
          </p:cNvSpPr>
          <p:nvPr>
            <p:ph idx="1" hasCustomPrompt="1"/>
          </p:nvPr>
        </p:nvSpPr>
        <p:spPr>
          <a:xfrm>
            <a:off x="457200" y="1240575"/>
            <a:ext cx="8229600" cy="4888800"/>
          </a:xfrm>
          <a:prstGeom prst="rect">
            <a:avLst/>
          </a:prstGeom>
        </p:spPr>
        <p:txBody>
          <a:bodyPr/>
          <a:lstStyle>
            <a:lvl1pPr marL="285750" indent="-285750">
              <a:buFont typeface="Arial" panose="020B0604020202020204" pitchFamily="34" charset="0"/>
              <a:buChar char="•"/>
              <a:defRPr/>
            </a:lvl1pPr>
            <a:lvl2pPr marL="285750" indent="-285750">
              <a:buFont typeface="Arial" panose="020B0604020202020204" pitchFamily="34" charset="0"/>
              <a:buChar char="•"/>
              <a:defRPr/>
            </a:lvl2pPr>
            <a:lvl3pPr marL="854075" indent="-223838">
              <a:buFont typeface="Arial" panose="020B0604020202020204" pitchFamily="34" charset="0"/>
              <a:buChar char="•"/>
              <a:defRPr/>
            </a:lvl3pPr>
            <a:lvl4pPr marL="517525" indent="50800">
              <a:buFont typeface="Arial" panose="020B0604020202020204" pitchFamily="34" charset="0"/>
              <a:buChar char="•"/>
              <a:defRPr/>
            </a:lvl4pPr>
            <a:lvl5pPr marL="630238" indent="-346075">
              <a:buFont typeface="Arial" panose="020B0604020202020204" pitchFamily="34" charset="0"/>
              <a:buChar char="•"/>
              <a:defRPr/>
            </a:lvl5pPr>
          </a:lstStyle>
          <a:p>
            <a:pPr lvl="0"/>
            <a:r>
              <a:rPr lang="en-US" dirty="0"/>
              <a:t>Click to edit Master text styles</a:t>
            </a:r>
          </a:p>
          <a:p>
            <a:pPr lvl="4"/>
            <a:r>
              <a:rPr lang="en-US" dirty="0"/>
              <a:t>Second level</a:t>
            </a:r>
          </a:p>
          <a:p>
            <a:pPr lvl="2"/>
            <a:r>
              <a:rPr lang="en-US" dirty="0"/>
              <a:t>Third level</a:t>
            </a:r>
          </a:p>
        </p:txBody>
      </p:sp>
      <p:sp>
        <p:nvSpPr>
          <p:cNvPr id="7" name="Rectangle 6"/>
          <p:cNvSpPr/>
          <p:nvPr userDrawn="1"/>
        </p:nvSpPr>
        <p:spPr>
          <a:xfrm>
            <a:off x="0" y="1"/>
            <a:ext cx="9144000" cy="250723"/>
          </a:xfrm>
          <a:prstGeom prst="rect">
            <a:avLst/>
          </a:prstGeom>
          <a:solidFill>
            <a:schemeClr val="accent1"/>
          </a:solidFill>
          <a:ln/>
          <a:effectLst/>
          <a:scene3d>
            <a:camera prst="orthographicFront" fov="0">
              <a:rot lat="0" lon="0" rev="0"/>
            </a:camera>
            <a:lightRig rig="balanced" dir="t">
              <a:rot lat="0" lon="0" rev="0"/>
            </a:lightRig>
          </a:scene3d>
          <a:sp3d prstMaterial="matte">
            <a:contourClr>
              <a:schemeClr val="accent6">
                <a:tint val="100000"/>
                <a:shade val="100000"/>
                <a:hueMod val="100000"/>
                <a:satMod val="100000"/>
              </a:schemeClr>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3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3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3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7" name="Picture 36"/>
          <p:cNvPicPr>
            <a:picLocks noChangeAspect="1"/>
          </p:cNvPicPr>
          <p:nvPr userDrawn="1"/>
        </p:nvPicPr>
        <p:blipFill>
          <a:blip r:embed="rId2" cstate="print"/>
          <a:stretch>
            <a:fillRect/>
          </a:stretch>
        </p:blipFill>
        <p:spPr>
          <a:xfrm>
            <a:off x="29183" y="6129374"/>
            <a:ext cx="1346690" cy="709235"/>
          </a:xfrm>
          <a:prstGeom prst="rect">
            <a:avLst/>
          </a:prstGeom>
        </p:spPr>
      </p:pic>
    </p:spTree>
    <p:extLst>
      <p:ext uri="{BB962C8B-B14F-4D97-AF65-F5344CB8AC3E}">
        <p14:creationId xmlns:p14="http://schemas.microsoft.com/office/powerpoint/2010/main" val="87544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Row with Headers">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2374"/>
            <a:ext cx="8229600" cy="87062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smtClean="0">
                <a:solidFill>
                  <a:srgbClr val="595959"/>
                </a:solidFill>
                <a:latin typeface="Arial"/>
                <a:ea typeface="Arial"/>
                <a:cs typeface="Arial"/>
                <a:sym typeface="Aria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42" name="Shape 42"/>
          <p:cNvSpPr txBox="1">
            <a:spLocks noGrp="1"/>
          </p:cNvSpPr>
          <p:nvPr>
            <p:ph type="subTitle" idx="1"/>
          </p:nvPr>
        </p:nvSpPr>
        <p:spPr>
          <a:xfrm>
            <a:off x="457125" y="3246853"/>
            <a:ext cx="8229600" cy="696899"/>
          </a:xfrm>
          <a:prstGeom prst="rect">
            <a:avLst/>
          </a:prstGeom>
        </p:spPr>
        <p:txBody>
          <a:bodyPr lIns="91425" tIns="91425" rIns="91425" bIns="91425" anchor="t" anchorCtr="0"/>
          <a:lstStyle>
            <a:lvl1pPr rtl="0">
              <a:spcBef>
                <a:spcPts val="0"/>
              </a:spcBef>
              <a:buNone/>
              <a:defRPr sz="3000">
                <a:solidFill>
                  <a:schemeClr val="tx1">
                    <a:lumMod val="75000"/>
                    <a:lumOff val="25000"/>
                  </a:schemeClr>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dirty="0"/>
          </a:p>
        </p:txBody>
      </p:sp>
      <p:cxnSp>
        <p:nvCxnSpPr>
          <p:cNvPr id="43" name="Shape 43"/>
          <p:cNvCxnSpPr/>
          <p:nvPr/>
        </p:nvCxnSpPr>
        <p:spPr>
          <a:xfrm>
            <a:off x="515750" y="4056250"/>
            <a:ext cx="8196300" cy="0"/>
          </a:xfrm>
          <a:prstGeom prst="straightConnector1">
            <a:avLst/>
          </a:prstGeom>
          <a:noFill/>
          <a:ln w="19050" cap="flat">
            <a:solidFill>
              <a:schemeClr val="dk2"/>
            </a:solidFill>
            <a:prstDash val="solid"/>
            <a:round/>
            <a:headEnd type="none" w="lg" len="lg"/>
            <a:tailEnd type="none" w="lg" len="lg"/>
          </a:ln>
        </p:spPr>
      </p:cxnSp>
      <p:sp>
        <p:nvSpPr>
          <p:cNvPr id="44" name="Shape 44"/>
          <p:cNvSpPr txBox="1">
            <a:spLocks noGrp="1"/>
          </p:cNvSpPr>
          <p:nvPr>
            <p:ph type="body" idx="2"/>
          </p:nvPr>
        </p:nvSpPr>
        <p:spPr>
          <a:xfrm>
            <a:off x="487875" y="1296375"/>
            <a:ext cx="8229600" cy="17702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45" name="Shape 45"/>
          <p:cNvSpPr txBox="1">
            <a:spLocks noGrp="1"/>
          </p:cNvSpPr>
          <p:nvPr>
            <p:ph type="body" idx="3"/>
          </p:nvPr>
        </p:nvSpPr>
        <p:spPr>
          <a:xfrm>
            <a:off x="529675" y="4167775"/>
            <a:ext cx="8229600" cy="20769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6"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txBox="1">
            <a:spLocks/>
          </p:cNvSpPr>
          <p:nvPr userDrawn="1"/>
        </p:nvSpPr>
        <p:spPr>
          <a:xfrm>
            <a:off x="8638162" y="6317441"/>
            <a:ext cx="389106" cy="274320"/>
          </a:xfrm>
          <a:prstGeom prst="rect">
            <a:avLst/>
          </a:prstGeom>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s - No Title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57200" y="282102"/>
            <a:ext cx="8229600" cy="860897"/>
          </a:xfrm>
          <a:prstGeom prst="rect">
            <a:avLst/>
          </a:prstGeom>
          <a:noFill/>
          <a:ln>
            <a:noFill/>
          </a:ln>
        </p:spPr>
        <p:txBody>
          <a:bodyPr lIns="91425" tIns="91425" rIns="91425" bIns="91425" anchor="b"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dirty="0"/>
          </a:p>
        </p:txBody>
      </p:sp>
      <p:sp>
        <p:nvSpPr>
          <p:cNvPr id="21" name="Shape 21"/>
          <p:cNvSpPr txBox="1">
            <a:spLocks noGrp="1"/>
          </p:cNvSpPr>
          <p:nvPr>
            <p:ph type="body" idx="1"/>
          </p:nvPr>
        </p:nvSpPr>
        <p:spPr>
          <a:xfrm>
            <a:off x="457200" y="130480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sp>
        <p:nvSpPr>
          <p:cNvPr id="22" name="Shape 22"/>
          <p:cNvSpPr txBox="1">
            <a:spLocks noGrp="1"/>
          </p:cNvSpPr>
          <p:nvPr>
            <p:ph type="body" idx="2"/>
          </p:nvPr>
        </p:nvSpPr>
        <p:spPr>
          <a:xfrm>
            <a:off x="4648200" y="134905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796442"/>
            <a:ext cx="3886200" cy="42833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2444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0" name="Picture 1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55209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87303"/>
            <a:ext cx="7886700" cy="841104"/>
          </a:xfrm>
        </p:spPr>
        <p:txBody>
          <a:bodyPr/>
          <a:lstStyle/>
          <a:p>
            <a:r>
              <a:rPr lang="en-US" dirty="0"/>
              <a:t>Click to edit Master title style</a:t>
            </a:r>
          </a:p>
        </p:txBody>
      </p:sp>
      <p:sp>
        <p:nvSpPr>
          <p:cNvPr id="3" name="Text Placeholder 2"/>
          <p:cNvSpPr>
            <a:spLocks noGrp="1"/>
          </p:cNvSpPr>
          <p:nvPr>
            <p:ph type="body" idx="1"/>
          </p:nvPr>
        </p:nvSpPr>
        <p:spPr>
          <a:xfrm>
            <a:off x="629842" y="1544971"/>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68883"/>
            <a:ext cx="3868340"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44971"/>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68883"/>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9"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20"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1"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2" name="Picture 21"/>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2381311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3"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9908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476654" y="261938"/>
            <a:ext cx="7646583" cy="106997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dirty="0" smtClean="0">
                <a:solidFill>
                  <a:srgbClr val="595959"/>
                </a:solidFill>
                <a:latin typeface="Gotham Medium" panose="02000603030000020004" pitchFamily="2" charset="0"/>
                <a:ea typeface="Arial"/>
                <a:cs typeface="Arial"/>
                <a:sym typeface="Arial"/>
              </a:defRPr>
            </a:lvl1pPr>
          </a:lstStyle>
          <a:p>
            <a:pPr lvl="0"/>
            <a:r>
              <a:rPr lang="en-US" dirty="0"/>
              <a:t>State a question?</a:t>
            </a:r>
          </a:p>
        </p:txBody>
      </p:sp>
      <p:sp>
        <p:nvSpPr>
          <p:cNvPr id="16" name="Picture Placeholder 15"/>
          <p:cNvSpPr>
            <a:spLocks noGrp="1"/>
          </p:cNvSpPr>
          <p:nvPr>
            <p:ph type="pic" sz="quarter" idx="13"/>
          </p:nvPr>
        </p:nvSpPr>
        <p:spPr>
          <a:xfrm>
            <a:off x="0" y="2587625"/>
            <a:ext cx="9144000" cy="3997325"/>
          </a:xfrm>
          <a:prstGeom prst="rect">
            <a:avLst/>
          </a:prstGeom>
        </p:spPr>
        <p:txBody>
          <a:bodyPr/>
          <a:lstStyle/>
          <a:p>
            <a:endParaRPr lang="en-US"/>
          </a:p>
        </p:txBody>
      </p:sp>
      <p:sp>
        <p:nvSpPr>
          <p:cNvPr id="9" name="Slide Number Placeholder 3"/>
          <p:cNvSpPr txBox="1">
            <a:spLocks/>
          </p:cNvSpPr>
          <p:nvPr userDrawn="1"/>
        </p:nvSpPr>
        <p:spPr>
          <a:xfrm>
            <a:off x="8638162" y="6317441"/>
            <a:ext cx="389106" cy="27432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9"/>
          <p:cNvSpPr>
            <a:spLocks noGrp="1"/>
          </p:cNvSpPr>
          <p:nvPr>
            <p:ph type="body" sz="quarter" idx="15"/>
          </p:nvPr>
        </p:nvSpPr>
        <p:spPr>
          <a:xfrm>
            <a:off x="466928" y="1343025"/>
            <a:ext cx="7675360" cy="1049338"/>
          </a:xfrm>
          <a:prstGeom prst="rect">
            <a:avLst/>
          </a:prstGeom>
        </p:spPr>
        <p:txBody>
          <a:bodyPr/>
          <a:lstStyle>
            <a:lvl1pPr>
              <a:defRPr sz="2000">
                <a:latin typeface="Gotham Medium"/>
              </a:defRPr>
            </a:lvl1pPr>
            <a:lvl2pPr>
              <a:defRPr sz="2000">
                <a:latin typeface="Gotham Medium"/>
              </a:defRPr>
            </a:lvl2pPr>
            <a:lvl3pPr>
              <a:defRPr sz="2000">
                <a:latin typeface="Gotham Medium"/>
              </a:defRPr>
            </a:lvl3pPr>
            <a:lvl4pPr>
              <a:defRPr sz="2000">
                <a:latin typeface="Gotham Medium"/>
              </a:defRPr>
            </a:lvl4pPr>
            <a:lvl5pPr>
              <a:defRPr sz="2000">
                <a:latin typeface="Gotham Medium"/>
              </a:defRPr>
            </a:lvl5pPr>
          </a:lstStyle>
          <a:p>
            <a:pPr lvl="0"/>
            <a:r>
              <a:rPr lang="en-US" dirty="0"/>
              <a:t>Click to edit Master text styles</a:t>
            </a:r>
          </a:p>
        </p:txBody>
      </p:sp>
      <p:cxnSp>
        <p:nvCxnSpPr>
          <p:cNvPr id="2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2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5" name="Picture 2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2956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09" y="301558"/>
            <a:ext cx="7735946" cy="817123"/>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293779"/>
            <a:ext cx="4629150" cy="45672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3258766"/>
            <a:ext cx="2949178" cy="261022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706800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2"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3"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4" name="Picture 13"/>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480120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640793"/>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417760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1" name="Shape 31"/>
          <p:cNvSpPr/>
          <p:nvPr/>
        </p:nvSpPr>
        <p:spPr>
          <a:xfrm>
            <a:off x="835175" y="758741"/>
            <a:ext cx="4569157" cy="244323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72439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72439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1680871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Shape 13"/>
        <p:cNvGrpSpPr/>
        <p:nvPr/>
      </p:nvGrpSpPr>
      <p:grpSpPr>
        <a:xfrm>
          <a:off x="0" y="0"/>
          <a:ext cx="0" cy="0"/>
          <a:chOff x="0" y="0"/>
          <a:chExt cx="0" cy="0"/>
        </a:xfrm>
      </p:grpSpPr>
      <p:sp>
        <p:nvSpPr>
          <p:cNvPr id="14" name="Shape 14"/>
          <p:cNvSpPr txBox="1">
            <a:spLocks noGrp="1"/>
          </p:cNvSpPr>
          <p:nvPr>
            <p:ph type="body" idx="1"/>
          </p:nvPr>
        </p:nvSpPr>
        <p:spPr>
          <a:xfrm>
            <a:off x="457200" y="1285875"/>
            <a:ext cx="4040099"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5" name="Shape 15"/>
          <p:cNvSpPr txBox="1">
            <a:spLocks noGrp="1"/>
          </p:cNvSpPr>
          <p:nvPr>
            <p:ph type="body" idx="2"/>
          </p:nvPr>
        </p:nvSpPr>
        <p:spPr>
          <a:xfrm>
            <a:off x="4648200" y="1295400"/>
            <a:ext cx="4041900"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6" name="Shape 16"/>
          <p:cNvSpPr txBox="1">
            <a:spLocks noGrp="1"/>
          </p:cNvSpPr>
          <p:nvPr>
            <p:ph type="body" idx="3"/>
          </p:nvPr>
        </p:nvSpPr>
        <p:spPr>
          <a:xfrm>
            <a:off x="457200"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sp>
        <p:nvSpPr>
          <p:cNvPr id="17" name="Shape 17"/>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8" name="Shape 18"/>
          <p:cNvSpPr txBox="1">
            <a:spLocks noGrp="1"/>
          </p:cNvSpPr>
          <p:nvPr>
            <p:ph type="body" idx="4"/>
          </p:nvPr>
        </p:nvSpPr>
        <p:spPr>
          <a:xfrm>
            <a:off x="4651375"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9"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390300" y="989675"/>
            <a:ext cx="8475000" cy="250799"/>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1081087" y="725487"/>
            <a:ext cx="5486399" cy="293370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3"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28"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9"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0" name="Picture 2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906621"/>
            <a:ext cx="9144000" cy="3852153"/>
          </a:xfrm>
        </p:spPr>
        <p:txBody>
          <a:bodyPr/>
          <a:lstStyle>
            <a:lvl1pPr>
              <a:buNone/>
              <a:defRPr/>
            </a:lvl1pPr>
          </a:lstStyle>
          <a:p>
            <a:endParaRPr lang="en-US"/>
          </a:p>
        </p:txBody>
      </p:sp>
      <p:sp>
        <p:nvSpPr>
          <p:cNvPr id="3" name="Date Placeholder 2"/>
          <p:cNvSpPr>
            <a:spLocks noGrp="1"/>
          </p:cNvSpPr>
          <p:nvPr>
            <p:ph type="dt" sz="half" idx="10"/>
          </p:nvPr>
        </p:nvSpPr>
        <p:spPr>
          <a:xfrm>
            <a:off x="0" y="6492875"/>
            <a:ext cx="904672" cy="365125"/>
          </a:xfrm>
        </p:spPr>
        <p:txBody>
          <a:bodyPr/>
          <a:lstStyle/>
          <a:p>
            <a:fld id="{AA9D5E35-DFEC-4D25-9D5F-6971E14AB8F5}" type="datetime1">
              <a:rPr lang="en-US" smtClean="0"/>
              <a:pPr/>
              <a:t>2/13/2019</a:t>
            </a:fld>
            <a:endParaRPr lang="en-US" dirty="0"/>
          </a:p>
        </p:txBody>
      </p:sp>
      <p:sp>
        <p:nvSpPr>
          <p:cNvPr id="4" name="Footer Placeholder 3"/>
          <p:cNvSpPr>
            <a:spLocks noGrp="1"/>
          </p:cNvSpPr>
          <p:nvPr>
            <p:ph type="ftr" sz="quarter" idx="11"/>
          </p:nvPr>
        </p:nvSpPr>
        <p:spPr/>
        <p:txBody>
          <a:bodyPr/>
          <a:lstStyle/>
          <a:p>
            <a:r>
              <a:rPr lang="en-US"/>
              <a:t>© Makersmiths 2014</a:t>
            </a:r>
            <a:endParaRPr lang="en-US" dirty="0"/>
          </a:p>
        </p:txBody>
      </p:sp>
      <p:sp>
        <p:nvSpPr>
          <p:cNvPr id="5" name="Slide Number Placeholder 4"/>
          <p:cNvSpPr>
            <a:spLocks noGrp="1"/>
          </p:cNvSpPr>
          <p:nvPr>
            <p:ph type="sldNum" sz="quarter" idx="12"/>
          </p:nvPr>
        </p:nvSpPr>
        <p:spPr>
          <a:xfrm>
            <a:off x="8433880" y="6356351"/>
            <a:ext cx="634923" cy="365125"/>
          </a:xfrm>
        </p:spPr>
        <p:txBody>
          <a:body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3033324" y="0"/>
            <a:ext cx="2483729" cy="171093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8" name="Picture 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2/13/2019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DF2586-49BB-41D0-A4A1-42B9808B38DF}" type="datetime1">
              <a:rPr lang="en-US" smtClean="0"/>
              <a:pPr/>
              <a:t>2/13/2019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a:t>© Makersmiths 2014</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EF7620-8729-43DE-A946-8F71C2791C2A}" type="slidenum">
              <a:rPr lang="en-US" smtClean="0"/>
              <a:pPr/>
              <a:t>‹#›</a:t>
            </a:fld>
            <a:endParaRPr lang="en-US"/>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7745"/>
            <a:ext cx="6019800" cy="5688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3"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2/13/2019</a:t>
            </a:fld>
            <a:endParaRPr lang="en-US" dirty="0"/>
          </a:p>
        </p:txBody>
      </p:sp>
      <p:sp>
        <p:nvSpPr>
          <p:cNvPr id="4"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5"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Shape 37"/>
        <p:cNvGrpSpPr/>
        <p:nvPr/>
      </p:nvGrpSpPr>
      <p:grpSpPr>
        <a:xfrm>
          <a:off x="0" y="0"/>
          <a:ext cx="0" cy="0"/>
          <a:chOff x="0" y="0"/>
          <a:chExt cx="0" cy="0"/>
        </a:xfrm>
      </p:grpSpPr>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2/13/2019</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2" name="Rectangle 11"/>
          <p:cNvSpPr/>
          <p:nvPr userDrawn="1"/>
        </p:nvSpPr>
        <p:spPr>
          <a:xfrm>
            <a:off x="0" y="6070060"/>
            <a:ext cx="9144000" cy="7879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 Placeholder 6"/>
          <p:cNvSpPr>
            <a:spLocks noGrp="1"/>
          </p:cNvSpPr>
          <p:nvPr>
            <p:ph type="body" sz="quarter" idx="13"/>
          </p:nvPr>
        </p:nvSpPr>
        <p:spPr>
          <a:xfrm>
            <a:off x="496516" y="1604862"/>
            <a:ext cx="8482013" cy="2646363"/>
          </a:xfrm>
        </p:spPr>
        <p:txBody>
          <a:bodyPr>
            <a:normAutofit/>
          </a:bodyPr>
          <a:lstStyle>
            <a:lvl1pPr>
              <a:buNone/>
              <a:defRPr sz="3200">
                <a:solidFill>
                  <a:schemeClr val="bg1"/>
                </a:solidFill>
                <a:latin typeface="Gotham Medium"/>
              </a:defRPr>
            </a:lvl1pPr>
            <a:lvl2pPr>
              <a:defRPr sz="2800">
                <a:solidFill>
                  <a:schemeClr val="bg1"/>
                </a:solidFill>
                <a:latin typeface="Gotham Medium"/>
              </a:defRPr>
            </a:lvl2pPr>
            <a:lvl3pPr>
              <a:defRPr sz="2400">
                <a:solidFill>
                  <a:schemeClr val="bg1"/>
                </a:solidFill>
                <a:latin typeface="Gotham Medium"/>
              </a:defRPr>
            </a:lvl3pPr>
            <a:lvl4pPr>
              <a:defRPr sz="2000">
                <a:solidFill>
                  <a:schemeClr val="bg1"/>
                </a:solidFill>
                <a:latin typeface="Gotham Medium"/>
              </a:defRPr>
            </a:lvl4pPr>
            <a:lvl5pPr>
              <a:defRPr sz="2000">
                <a:solidFill>
                  <a:schemeClr val="bg1"/>
                </a:solidFill>
                <a:latin typeface="Gotham Medium"/>
              </a:defRPr>
            </a:lvl5pPr>
          </a:lstStyle>
          <a:p>
            <a:pPr lvl="0"/>
            <a:r>
              <a:rPr lang="en-US" dirty="0"/>
              <a:t>Click to edit Master text styles</a:t>
            </a: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2/13/2019</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4241260"/>
            <a:ext cx="9144000" cy="26167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2/13/2019</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2" cstate="print"/>
          <a:stretch>
            <a:fillRect/>
          </a:stretch>
        </p:blipFill>
        <p:spPr>
          <a:xfrm>
            <a:off x="29184" y="6132106"/>
            <a:ext cx="841321" cy="585267"/>
          </a:xfrm>
          <a:prstGeom prst="rect">
            <a:avLst/>
          </a:prstGeom>
        </p:spPr>
      </p:pic>
      <p:sp>
        <p:nvSpPr>
          <p:cNvPr id="12" name="Picture Placeholder 11"/>
          <p:cNvSpPr>
            <a:spLocks noGrp="1"/>
          </p:cNvSpPr>
          <p:nvPr>
            <p:ph type="pic" sz="quarter" idx="10"/>
          </p:nvPr>
        </p:nvSpPr>
        <p:spPr>
          <a:xfrm>
            <a:off x="0" y="1"/>
            <a:ext cx="9144000" cy="4114800"/>
          </a:xfrm>
        </p:spPr>
        <p:txBody>
          <a:bodyPr/>
          <a:lstStyle/>
          <a:p>
            <a:endParaRPr lang="en-US"/>
          </a:p>
        </p:txBody>
      </p:sp>
      <p:sp>
        <p:nvSpPr>
          <p:cNvPr id="14" name="Text Placeholder 13"/>
          <p:cNvSpPr>
            <a:spLocks noGrp="1"/>
          </p:cNvSpPr>
          <p:nvPr>
            <p:ph type="body" sz="quarter" idx="11"/>
          </p:nvPr>
        </p:nvSpPr>
        <p:spPr>
          <a:xfrm>
            <a:off x="466725" y="4435475"/>
            <a:ext cx="8326438" cy="1635125"/>
          </a:xfrm>
        </p:spPr>
        <p:txBody>
          <a:bodyPr/>
          <a:lstStyle>
            <a:lvl1pPr>
              <a:defRPr>
                <a:solidFill>
                  <a:schemeClr val="bg1"/>
                </a:solidFill>
                <a:latin typeface="Gotham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C00000"/>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4" name="Shape 34"/>
          <p:cNvSpPr txBox="1"/>
          <p:nvPr/>
        </p:nvSpPr>
        <p:spPr>
          <a:xfrm>
            <a:off x="904875" y="3648075"/>
            <a:ext cx="228600" cy="1279499"/>
          </a:xfrm>
          <a:prstGeom prst="rect">
            <a:avLst/>
          </a:prstGeom>
          <a:solidFill>
            <a:schemeClr val="tx1">
              <a:lumMod val="65000"/>
              <a:lumOff val="3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480370" y="6341193"/>
            <a:ext cx="2057400" cy="365125"/>
          </a:xfrm>
          <a:prstGeom prst="rect">
            <a:avLst/>
          </a:prstGeom>
        </p:spPr>
        <p:txBody>
          <a:bodyPr/>
          <a:lstStyle>
            <a:lvl1pPr>
              <a:defRPr sz="1050"/>
            </a:lvl1pPr>
          </a:lstStyle>
          <a:p>
            <a:fld id="{AA9D5E35-DFEC-4D25-9D5F-6971E14AB8F5}" type="datetime1">
              <a:rPr lang="en-US" smtClean="0"/>
              <a:pPr/>
              <a:t>2/13/2019</a:t>
            </a:fld>
            <a:endParaRPr lang="en-US" dirty="0"/>
          </a:p>
        </p:txBody>
      </p:sp>
      <p:sp>
        <p:nvSpPr>
          <p:cNvPr id="8" name="Footer Placeholder 4"/>
          <p:cNvSpPr>
            <a:spLocks noGrp="1"/>
          </p:cNvSpPr>
          <p:nvPr>
            <p:ph type="ftr" sz="quarter" idx="11"/>
          </p:nvPr>
        </p:nvSpPr>
        <p:spPr>
          <a:xfrm>
            <a:off x="3028950" y="6356351"/>
            <a:ext cx="3086100" cy="365125"/>
          </a:xfrm>
          <a:prstGeom prst="rect">
            <a:avLst/>
          </a:prstGeom>
        </p:spPr>
        <p:txBody>
          <a:bodyPr/>
          <a:lstStyle>
            <a:lvl1pPr algn="ctr">
              <a:defRPr sz="1050"/>
            </a:lvl1pPr>
          </a:lstStyle>
          <a:p>
            <a:r>
              <a:rPr lang="en-US"/>
              <a:t>© Makersmiths 2014</a:t>
            </a:r>
            <a:endParaRPr lang="en-US" dirty="0"/>
          </a:p>
        </p:txBody>
      </p:sp>
      <p:sp>
        <p:nvSpPr>
          <p:cNvPr id="9" name="Slide Number Placeholder 5"/>
          <p:cNvSpPr>
            <a:spLocks noGrp="1"/>
          </p:cNvSpPr>
          <p:nvPr>
            <p:ph type="sldNum" sz="quarter" idx="12"/>
          </p:nvPr>
        </p:nvSpPr>
        <p:spPr>
          <a:xfrm>
            <a:off x="7011404" y="6356351"/>
            <a:ext cx="2057400" cy="365125"/>
          </a:xfrm>
          <a:prstGeom prst="rect">
            <a:avLst/>
          </a:prstGeom>
        </p:spPr>
        <p:txBody>
          <a:bodyPr/>
          <a:lstStyle>
            <a:lvl1pPr algn="r">
              <a:defRPr sz="1050"/>
            </a:lvl1pPr>
          </a:lstStyle>
          <a:p>
            <a:fld id="{34F3EA71-902E-4B4C-B68A-F9BA1240884D}" type="slidenum">
              <a:rPr lang="en-US" smtClean="0"/>
              <a:pPr/>
              <a:t>‹#›</a:t>
            </a:fld>
            <a:endParaRPr lang="en-US" dirty="0"/>
          </a:p>
        </p:txBody>
      </p:sp>
    </p:spTree>
    <p:extLst>
      <p:ext uri="{BB962C8B-B14F-4D97-AF65-F5344CB8AC3E}">
        <p14:creationId xmlns:p14="http://schemas.microsoft.com/office/powerpoint/2010/main" val="317722153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97" r:id="rId3"/>
    <p:sldLayoutId id="2147483665" r:id="rId4"/>
    <p:sldLayoutId id="2147483663" r:id="rId5"/>
    <p:sldLayoutId id="2147483666" r:id="rId6"/>
    <p:sldLayoutId id="2147483699" r:id="rId7"/>
    <p:sldLayoutId id="214748369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311285"/>
            <a:ext cx="8229600" cy="831714"/>
          </a:xfrm>
          <a:prstGeom prst="rect">
            <a:avLst/>
          </a:prstGeom>
          <a:noFill/>
          <a:ln>
            <a:noFill/>
          </a:ln>
        </p:spPr>
        <p:txBody>
          <a:bodyPr lIns="91425" tIns="91425" rIns="91425" bIns="91425" anchor="b" anchorCtr="0"/>
          <a:lstStyle>
            <a:lvl1pPr marL="0" marR="0" indent="0" algn="l" rtl="0">
              <a:spcBef>
                <a:spcPts val="0"/>
              </a:spcBef>
              <a:spcAft>
                <a:spcPts val="0"/>
              </a:spcAft>
              <a:buClr>
                <a:srgbClr val="595959"/>
              </a:buClr>
              <a:buSzPct val="100000"/>
              <a:defRPr sz="3600">
                <a:solidFill>
                  <a:srgbClr val="595959"/>
                </a:solidFill>
              </a:defRPr>
            </a:lvl1pPr>
            <a:lvl2pPr marL="0" marR="0" indent="0" algn="l" rtl="0">
              <a:spcBef>
                <a:spcPts val="0"/>
              </a:spcBef>
              <a:spcAft>
                <a:spcPts val="0"/>
              </a:spcAft>
              <a:defRPr/>
            </a:lvl2pPr>
            <a:lvl3pPr marL="0" marR="0" indent="0" algn="l" rtl="0">
              <a:spcBef>
                <a:spcPts val="0"/>
              </a:spcBef>
              <a:spcAft>
                <a:spcPts val="0"/>
              </a:spcAft>
              <a:defRPr/>
            </a:lvl3pPr>
            <a:lvl4pPr marL="0" marR="0" indent="0" algn="l" rtl="0">
              <a:spcBef>
                <a:spcPts val="0"/>
              </a:spcBef>
              <a:spcAft>
                <a:spcPts val="0"/>
              </a:spcAft>
              <a:defRPr/>
            </a:lvl4pPr>
            <a:lvl5pPr marL="0" marR="0" indent="0" algn="l" rtl="0">
              <a:spcBef>
                <a:spcPts val="0"/>
              </a:spcBef>
              <a:spcAft>
                <a:spcPts val="0"/>
              </a:spcAft>
              <a:defRPr/>
            </a:lvl5pPr>
            <a:lvl6pPr marL="457200" marR="0" indent="0" algn="l" rtl="0">
              <a:spcBef>
                <a:spcPts val="0"/>
              </a:spcBef>
              <a:spcAft>
                <a:spcPts val="0"/>
              </a:spcAft>
              <a:defRPr/>
            </a:lvl6pPr>
            <a:lvl7pPr marL="914400" marR="0" indent="0" algn="l" rtl="0">
              <a:spcBef>
                <a:spcPts val="0"/>
              </a:spcBef>
              <a:spcAft>
                <a:spcPts val="0"/>
              </a:spcAft>
              <a:defRPr/>
            </a:lvl7pPr>
            <a:lvl8pPr marL="1371600" marR="0" indent="0" algn="l" rtl="0">
              <a:spcBef>
                <a:spcPts val="0"/>
              </a:spcBef>
              <a:spcAft>
                <a:spcPts val="0"/>
              </a:spcAft>
              <a:defRPr/>
            </a:lvl8pPr>
            <a:lvl9pPr marL="1828800" marR="0" indent="0" algn="l" rtl="0">
              <a:spcBef>
                <a:spcPts val="0"/>
              </a:spcBef>
              <a:spcAft>
                <a:spcPts val="0"/>
              </a:spcAft>
              <a:defRPr/>
            </a:lvl9pPr>
          </a:lstStyle>
          <a:p>
            <a:endParaRPr dirty="0"/>
          </a:p>
        </p:txBody>
      </p:sp>
      <p:sp>
        <p:nvSpPr>
          <p:cNvPr id="18" name="Rectangle 17"/>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dk2" tx2="lt2" accent1="accent1" accent2="accent2" accent3="accent3" accent4="accent4" accent5="accent5" accent6="accent6" hlink="hlink" folHlink="folHlink"/>
  <p:sldLayoutIdLst>
    <p:sldLayoutId id="2147483673" r:id="rId1"/>
    <p:sldLayoutId id="2147483650" r:id="rId2"/>
    <p:sldLayoutId id="2147483667" r:id="rId3"/>
    <p:sldLayoutId id="2147483662"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tx1">
              <a:lumMod val="75000"/>
              <a:lumOff val="25000"/>
            </a:schemeClr>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732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382311"/>
          </a:xfrm>
          <a:prstGeom prst="rect">
            <a:avLst/>
          </a:prstGeom>
          <a:ln w="6350"/>
        </p:spPr>
        <p:style>
          <a:lnRef idx="2">
            <a:schemeClr val="accent1"/>
          </a:lnRef>
          <a:fillRef idx="1">
            <a:schemeClr val="lt1"/>
          </a:fillRef>
          <a:effectRef idx="0">
            <a:schemeClr val="accent1"/>
          </a:effectRef>
          <a:fontRef idx="none"/>
        </p:style>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hyperlink" Target="https://www.meetup.com/Makersmiths/events/" TargetMode="Externa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dOUfEiRts38" TargetMode="External"/><Relationship Id="rId2" Type="http://schemas.openxmlformats.org/officeDocument/2006/relationships/hyperlink" Target="https://get.slack.help/hc/en-us/articles/115002990986" TargetMode="External"/><Relationship Id="rId1" Type="http://schemas.openxmlformats.org/officeDocument/2006/relationships/slideLayout" Target="../slideLayouts/slideLayout10.xml"/><Relationship Id="rId6" Type="http://schemas.openxmlformats.org/officeDocument/2006/relationships/hyperlink" Target="http://wiki.makersmiths.org/display/MAK/Makerspace+Resources" TargetMode="External"/><Relationship Id="rId5" Type="http://schemas.openxmlformats.org/officeDocument/2006/relationships/hyperlink" Target="https://www.craftsyles.com/projects.com/woodworking/shop/woodworking-classes" TargetMode="External"/><Relationship Id="rId4" Type="http://schemas.openxmlformats.org/officeDocument/2006/relationships/hyperlink" Target="https://www.inventables.com/proje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ctrTitle"/>
          </p:nvPr>
        </p:nvSpPr>
        <p:spPr>
          <a:prstGeom prst="rect">
            <a:avLst/>
          </a:prstGeom>
          <a:noFill/>
          <a:ln w="9525" cap="flat">
            <a:solidFill>
              <a:srgbClr val="727CA3"/>
            </a:solidFill>
            <a:prstDash val="solid"/>
            <a:round/>
            <a:headEnd type="none" w="med" len="med"/>
            <a:tailEnd type="none" w="med" len="med"/>
          </a:ln>
        </p:spPr>
        <p:txBody>
          <a:bodyPr lIns="91425" tIns="0" rIns="45700" bIns="0" anchor="ctr" anchorCtr="0">
            <a:noAutofit/>
          </a:bodyPr>
          <a:lstStyle/>
          <a:p>
            <a:pPr lvl="0" rtl="0">
              <a:spcBef>
                <a:spcPts val="0"/>
              </a:spcBef>
              <a:buClr>
                <a:srgbClr val="E35733"/>
              </a:buClr>
              <a:buSzPct val="25000"/>
              <a:buFont typeface="Cambria"/>
              <a:buNone/>
            </a:pPr>
            <a:r>
              <a:rPr lang="en-US" sz="4800" dirty="0"/>
              <a:t>New Member Orientation</a:t>
            </a:r>
            <a:br>
              <a:rPr lang="en-US" sz="4800" dirty="0"/>
            </a:br>
            <a:r>
              <a:rPr lang="en-US" sz="3200" dirty="0"/>
              <a:t>Feb 2019 </a:t>
            </a:r>
            <a:endParaRPr lang="en-US" sz="48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B414-0063-4923-91F0-9679CAACB54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4671E513-7E6F-49A5-A6DB-A03EB683E0FD}"/>
              </a:ext>
            </a:extLst>
          </p:cNvPr>
          <p:cNvSpPr>
            <a:spLocks noGrp="1"/>
          </p:cNvSpPr>
          <p:nvPr>
            <p:ph idx="1"/>
          </p:nvPr>
        </p:nvSpPr>
        <p:spPr/>
        <p:txBody>
          <a:bodyPr/>
          <a:lstStyle/>
          <a:p>
            <a:r>
              <a:rPr lang="en-US" sz="2000" dirty="0"/>
              <a:t>Leesburg</a:t>
            </a:r>
          </a:p>
          <a:p>
            <a:pPr lvl="2"/>
            <a:r>
              <a:rPr lang="en-US" dirty="0"/>
              <a:t>106 Royal St SW, Leesburg, VA 20175 (official mailing address)</a:t>
            </a:r>
          </a:p>
          <a:p>
            <a:pPr marL="630237" lvl="2" indent="0">
              <a:buNone/>
            </a:pPr>
            <a:endParaRPr lang="en-US" dirty="0"/>
          </a:p>
          <a:p>
            <a:pPr marL="630237" lvl="2"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2"/>
            <a:endParaRPr lang="en-US" dirty="0"/>
          </a:p>
        </p:txBody>
      </p:sp>
      <p:pic>
        <p:nvPicPr>
          <p:cNvPr id="5" name="Picture 4">
            <a:extLst>
              <a:ext uri="{FF2B5EF4-FFF2-40B4-BE49-F238E27FC236}">
                <a16:creationId xmlns:a16="http://schemas.microsoft.com/office/drawing/2014/main" id="{20F79914-84ED-44F3-AAFF-D6CC3FF8A66C}"/>
              </a:ext>
            </a:extLst>
          </p:cNvPr>
          <p:cNvPicPr>
            <a:picLocks noChangeAspect="1"/>
          </p:cNvPicPr>
          <p:nvPr/>
        </p:nvPicPr>
        <p:blipFill>
          <a:blip r:embed="rId2"/>
          <a:stretch>
            <a:fillRect/>
          </a:stretch>
        </p:blipFill>
        <p:spPr>
          <a:xfrm>
            <a:off x="457200" y="1983050"/>
            <a:ext cx="3131389" cy="1853020"/>
          </a:xfrm>
          <a:prstGeom prst="rect">
            <a:avLst/>
          </a:prstGeom>
        </p:spPr>
      </p:pic>
      <p:grpSp>
        <p:nvGrpSpPr>
          <p:cNvPr id="6" name="Group 5">
            <a:extLst>
              <a:ext uri="{FF2B5EF4-FFF2-40B4-BE49-F238E27FC236}">
                <a16:creationId xmlns:a16="http://schemas.microsoft.com/office/drawing/2014/main" id="{709275D2-E7F9-4318-9868-120CA3ABB96C}"/>
              </a:ext>
            </a:extLst>
          </p:cNvPr>
          <p:cNvGrpSpPr/>
          <p:nvPr/>
        </p:nvGrpSpPr>
        <p:grpSpPr>
          <a:xfrm>
            <a:off x="3838508" y="1983050"/>
            <a:ext cx="5034766" cy="3553063"/>
            <a:chOff x="-15651" y="511275"/>
            <a:chExt cx="9838077" cy="6725267"/>
          </a:xfrm>
        </p:grpSpPr>
        <p:pic>
          <p:nvPicPr>
            <p:cNvPr id="7" name="Picture 6">
              <a:extLst>
                <a:ext uri="{FF2B5EF4-FFF2-40B4-BE49-F238E27FC236}">
                  <a16:creationId xmlns:a16="http://schemas.microsoft.com/office/drawing/2014/main" id="{64B0CDAF-E1DF-464F-8F72-305CC5A0F4BD}"/>
                </a:ext>
              </a:extLst>
            </p:cNvPr>
            <p:cNvPicPr>
              <a:picLocks noChangeAspect="1"/>
            </p:cNvPicPr>
            <p:nvPr/>
          </p:nvPicPr>
          <p:blipFill>
            <a:blip r:embed="rId3"/>
            <a:stretch>
              <a:fillRect/>
            </a:stretch>
          </p:blipFill>
          <p:spPr>
            <a:xfrm rot="16200000">
              <a:off x="1609582" y="-1113958"/>
              <a:ext cx="6587611" cy="9838077"/>
            </a:xfrm>
            <a:prstGeom prst="rect">
              <a:avLst/>
            </a:prstGeom>
          </p:spPr>
        </p:pic>
        <p:sp>
          <p:nvSpPr>
            <p:cNvPr id="9" name="Rectangle 8">
              <a:extLst>
                <a:ext uri="{FF2B5EF4-FFF2-40B4-BE49-F238E27FC236}">
                  <a16:creationId xmlns:a16="http://schemas.microsoft.com/office/drawing/2014/main" id="{02DFEB13-44EE-4A92-8808-A349306145C7}"/>
                </a:ext>
              </a:extLst>
            </p:cNvPr>
            <p:cNvSpPr/>
            <p:nvPr/>
          </p:nvSpPr>
          <p:spPr>
            <a:xfrm>
              <a:off x="7266039" y="5496232"/>
              <a:ext cx="2556387" cy="17403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0" name="TextBox 9">
              <a:extLst>
                <a:ext uri="{FF2B5EF4-FFF2-40B4-BE49-F238E27FC236}">
                  <a16:creationId xmlns:a16="http://schemas.microsoft.com/office/drawing/2014/main" id="{D61B0802-33E6-43C4-9D88-DFF4B3DD0185}"/>
                </a:ext>
              </a:extLst>
            </p:cNvPr>
            <p:cNvSpPr txBox="1"/>
            <p:nvPr/>
          </p:nvSpPr>
          <p:spPr>
            <a:xfrm>
              <a:off x="6231363" y="3454919"/>
              <a:ext cx="1933263" cy="480614"/>
            </a:xfrm>
            <a:prstGeom prst="rect">
              <a:avLst/>
            </a:prstGeom>
            <a:noFill/>
          </p:spPr>
          <p:txBody>
            <a:bodyPr wrap="none" rtlCol="0">
              <a:spAutoFit/>
            </a:bodyPr>
            <a:lstStyle/>
            <a:p>
              <a:r>
                <a:rPr lang="en-US" sz="1050" dirty="0"/>
                <a:t>General/Crafts</a:t>
              </a:r>
            </a:p>
          </p:txBody>
        </p:sp>
        <p:sp>
          <p:nvSpPr>
            <p:cNvPr id="11" name="TextBox 10">
              <a:extLst>
                <a:ext uri="{FF2B5EF4-FFF2-40B4-BE49-F238E27FC236}">
                  <a16:creationId xmlns:a16="http://schemas.microsoft.com/office/drawing/2014/main" id="{3E2782A0-287C-456D-B8C9-1A05E3FF69C4}"/>
                </a:ext>
              </a:extLst>
            </p:cNvPr>
            <p:cNvSpPr txBox="1"/>
            <p:nvPr/>
          </p:nvSpPr>
          <p:spPr>
            <a:xfrm>
              <a:off x="7775989" y="1661413"/>
              <a:ext cx="1441491" cy="480614"/>
            </a:xfrm>
            <a:prstGeom prst="rect">
              <a:avLst/>
            </a:prstGeom>
            <a:noFill/>
          </p:spPr>
          <p:txBody>
            <a:bodyPr wrap="none" rtlCol="0">
              <a:spAutoFit/>
            </a:bodyPr>
            <a:lstStyle/>
            <a:p>
              <a:r>
                <a:rPr lang="en-US" sz="1050" dirty="0"/>
                <a:t>Reception</a:t>
              </a:r>
            </a:p>
          </p:txBody>
        </p:sp>
        <p:sp>
          <p:nvSpPr>
            <p:cNvPr id="12" name="Rectangle 11">
              <a:extLst>
                <a:ext uri="{FF2B5EF4-FFF2-40B4-BE49-F238E27FC236}">
                  <a16:creationId xmlns:a16="http://schemas.microsoft.com/office/drawing/2014/main" id="{2B82EFA4-9478-42A5-A8BE-F802C7037C02}"/>
                </a:ext>
              </a:extLst>
            </p:cNvPr>
            <p:cNvSpPr/>
            <p:nvPr/>
          </p:nvSpPr>
          <p:spPr>
            <a:xfrm>
              <a:off x="1181100" y="5059916"/>
              <a:ext cx="2696719" cy="1344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3" name="Rectangle 12">
              <a:extLst>
                <a:ext uri="{FF2B5EF4-FFF2-40B4-BE49-F238E27FC236}">
                  <a16:creationId xmlns:a16="http://schemas.microsoft.com/office/drawing/2014/main" id="{7F63C020-5EC0-446C-A9BE-8FC4809FE5C2}"/>
                </a:ext>
              </a:extLst>
            </p:cNvPr>
            <p:cNvSpPr/>
            <p:nvPr/>
          </p:nvSpPr>
          <p:spPr>
            <a:xfrm>
              <a:off x="578183" y="2857427"/>
              <a:ext cx="1931655" cy="1933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4" name="TextBox 13">
              <a:extLst>
                <a:ext uri="{FF2B5EF4-FFF2-40B4-BE49-F238E27FC236}">
                  <a16:creationId xmlns:a16="http://schemas.microsoft.com/office/drawing/2014/main" id="{AA16BD36-C8E0-4B7E-860A-440382289930}"/>
                </a:ext>
              </a:extLst>
            </p:cNvPr>
            <p:cNvSpPr txBox="1"/>
            <p:nvPr/>
          </p:nvSpPr>
          <p:spPr>
            <a:xfrm>
              <a:off x="1816859" y="5900060"/>
              <a:ext cx="1604373" cy="480614"/>
            </a:xfrm>
            <a:prstGeom prst="rect">
              <a:avLst/>
            </a:prstGeom>
            <a:noFill/>
          </p:spPr>
          <p:txBody>
            <a:bodyPr wrap="none" rtlCol="0">
              <a:spAutoFit/>
            </a:bodyPr>
            <a:lstStyle/>
            <a:p>
              <a:r>
                <a:rPr lang="en-US" sz="1050" dirty="0"/>
                <a:t>Wood Shop</a:t>
              </a:r>
            </a:p>
          </p:txBody>
        </p:sp>
        <p:sp>
          <p:nvSpPr>
            <p:cNvPr id="15" name="TextBox 14">
              <a:extLst>
                <a:ext uri="{FF2B5EF4-FFF2-40B4-BE49-F238E27FC236}">
                  <a16:creationId xmlns:a16="http://schemas.microsoft.com/office/drawing/2014/main" id="{FE3AD6D1-4ABC-4D94-96DA-AEB56C66FC73}"/>
                </a:ext>
              </a:extLst>
            </p:cNvPr>
            <p:cNvSpPr txBox="1"/>
            <p:nvPr/>
          </p:nvSpPr>
          <p:spPr>
            <a:xfrm>
              <a:off x="918553" y="3437873"/>
              <a:ext cx="1585579" cy="480614"/>
            </a:xfrm>
            <a:prstGeom prst="rect">
              <a:avLst/>
            </a:prstGeom>
            <a:noFill/>
          </p:spPr>
          <p:txBody>
            <a:bodyPr wrap="none" rtlCol="0">
              <a:spAutoFit/>
            </a:bodyPr>
            <a:lstStyle/>
            <a:p>
              <a:r>
                <a:rPr lang="en-US" sz="1050" dirty="0"/>
                <a:t>Metal Shop</a:t>
              </a:r>
            </a:p>
          </p:txBody>
        </p:sp>
        <p:sp>
          <p:nvSpPr>
            <p:cNvPr id="16" name="TextBox 15">
              <a:extLst>
                <a:ext uri="{FF2B5EF4-FFF2-40B4-BE49-F238E27FC236}">
                  <a16:creationId xmlns:a16="http://schemas.microsoft.com/office/drawing/2014/main" id="{F52E8C84-6404-4465-84F8-60AD0719D2BA}"/>
                </a:ext>
              </a:extLst>
            </p:cNvPr>
            <p:cNvSpPr txBox="1"/>
            <p:nvPr/>
          </p:nvSpPr>
          <p:spPr>
            <a:xfrm rot="2904030">
              <a:off x="2346242" y="3881230"/>
              <a:ext cx="1475219" cy="496159"/>
            </a:xfrm>
            <a:prstGeom prst="rect">
              <a:avLst/>
            </a:prstGeom>
            <a:noFill/>
          </p:spPr>
          <p:txBody>
            <a:bodyPr wrap="none" rtlCol="0">
              <a:spAutoFit/>
            </a:bodyPr>
            <a:lstStyle/>
            <a:p>
              <a:r>
                <a:rPr lang="en-US" sz="1050" dirty="0"/>
                <a:t>Electronics</a:t>
              </a:r>
            </a:p>
          </p:txBody>
        </p:sp>
        <p:sp>
          <p:nvSpPr>
            <p:cNvPr id="17" name="Rectangle 16">
              <a:extLst>
                <a:ext uri="{FF2B5EF4-FFF2-40B4-BE49-F238E27FC236}">
                  <a16:creationId xmlns:a16="http://schemas.microsoft.com/office/drawing/2014/main" id="{367AF23C-94CD-426C-9534-04F6E6F76976}"/>
                </a:ext>
              </a:extLst>
            </p:cNvPr>
            <p:cNvSpPr/>
            <p:nvPr/>
          </p:nvSpPr>
          <p:spPr>
            <a:xfrm>
              <a:off x="605424" y="969499"/>
              <a:ext cx="839265" cy="15679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8" name="Rectangle 17">
              <a:extLst>
                <a:ext uri="{FF2B5EF4-FFF2-40B4-BE49-F238E27FC236}">
                  <a16:creationId xmlns:a16="http://schemas.microsoft.com/office/drawing/2014/main" id="{4116765D-9504-4439-A478-BE9045CF4A96}"/>
                </a:ext>
              </a:extLst>
            </p:cNvPr>
            <p:cNvSpPr/>
            <p:nvPr/>
          </p:nvSpPr>
          <p:spPr>
            <a:xfrm>
              <a:off x="1019817" y="989615"/>
              <a:ext cx="839265" cy="1041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9" name="TextBox 18">
              <a:extLst>
                <a:ext uri="{FF2B5EF4-FFF2-40B4-BE49-F238E27FC236}">
                  <a16:creationId xmlns:a16="http://schemas.microsoft.com/office/drawing/2014/main" id="{2025362F-C7CA-4F7F-8F79-CBAA04E0AA7C}"/>
                </a:ext>
              </a:extLst>
            </p:cNvPr>
            <p:cNvSpPr txBox="1"/>
            <p:nvPr/>
          </p:nvSpPr>
          <p:spPr>
            <a:xfrm rot="3823466">
              <a:off x="3421802" y="3189791"/>
              <a:ext cx="1502524" cy="496159"/>
            </a:xfrm>
            <a:prstGeom prst="rect">
              <a:avLst/>
            </a:prstGeom>
            <a:noFill/>
          </p:spPr>
          <p:txBody>
            <a:bodyPr wrap="none" rtlCol="0">
              <a:spAutoFit/>
            </a:bodyPr>
            <a:lstStyle/>
            <a:p>
              <a:r>
                <a:rPr lang="en-US" sz="1050" dirty="0"/>
                <a:t>Small CNCs</a:t>
              </a:r>
            </a:p>
          </p:txBody>
        </p:sp>
        <p:sp>
          <p:nvSpPr>
            <p:cNvPr id="20" name="TextBox 19">
              <a:extLst>
                <a:ext uri="{FF2B5EF4-FFF2-40B4-BE49-F238E27FC236}">
                  <a16:creationId xmlns:a16="http://schemas.microsoft.com/office/drawing/2014/main" id="{02EA064D-AB67-4E77-93E3-DCF16AD687C1}"/>
                </a:ext>
              </a:extLst>
            </p:cNvPr>
            <p:cNvSpPr txBox="1"/>
            <p:nvPr/>
          </p:nvSpPr>
          <p:spPr>
            <a:xfrm>
              <a:off x="5815354" y="1366576"/>
              <a:ext cx="1610637" cy="480614"/>
            </a:xfrm>
            <a:prstGeom prst="rect">
              <a:avLst/>
            </a:prstGeom>
            <a:noFill/>
          </p:spPr>
          <p:txBody>
            <a:bodyPr wrap="none" rtlCol="0">
              <a:spAutoFit/>
            </a:bodyPr>
            <a:lstStyle/>
            <a:p>
              <a:r>
                <a:rPr lang="en-US" sz="1050" dirty="0"/>
                <a:t>3-d Printers</a:t>
              </a:r>
            </a:p>
          </p:txBody>
        </p:sp>
        <p:sp>
          <p:nvSpPr>
            <p:cNvPr id="21" name="TextBox 20">
              <a:extLst>
                <a:ext uri="{FF2B5EF4-FFF2-40B4-BE49-F238E27FC236}">
                  <a16:creationId xmlns:a16="http://schemas.microsoft.com/office/drawing/2014/main" id="{4B1D4F62-3630-4E14-A33D-EF147D3FDB70}"/>
                </a:ext>
              </a:extLst>
            </p:cNvPr>
            <p:cNvSpPr txBox="1"/>
            <p:nvPr/>
          </p:nvSpPr>
          <p:spPr>
            <a:xfrm>
              <a:off x="4173063" y="1325514"/>
              <a:ext cx="1469682" cy="480614"/>
            </a:xfrm>
            <a:prstGeom prst="rect">
              <a:avLst/>
            </a:prstGeom>
            <a:noFill/>
          </p:spPr>
          <p:txBody>
            <a:bodyPr wrap="none" rtlCol="0">
              <a:spAutoFit/>
            </a:bodyPr>
            <a:lstStyle/>
            <a:p>
              <a:r>
                <a:rPr lang="en-US" sz="1050" dirty="0"/>
                <a:t>Classroom</a:t>
              </a:r>
            </a:p>
          </p:txBody>
        </p:sp>
        <p:sp>
          <p:nvSpPr>
            <p:cNvPr id="22" name="TextBox 21">
              <a:extLst>
                <a:ext uri="{FF2B5EF4-FFF2-40B4-BE49-F238E27FC236}">
                  <a16:creationId xmlns:a16="http://schemas.microsoft.com/office/drawing/2014/main" id="{ADDBE2D2-C766-4A20-81AB-30C1A3B36A0F}"/>
                </a:ext>
              </a:extLst>
            </p:cNvPr>
            <p:cNvSpPr txBox="1"/>
            <p:nvPr/>
          </p:nvSpPr>
          <p:spPr>
            <a:xfrm>
              <a:off x="2025934" y="1187011"/>
              <a:ext cx="1573050" cy="786458"/>
            </a:xfrm>
            <a:prstGeom prst="rect">
              <a:avLst/>
            </a:prstGeom>
            <a:noFill/>
          </p:spPr>
          <p:txBody>
            <a:bodyPr wrap="none" rtlCol="0">
              <a:spAutoFit/>
            </a:bodyPr>
            <a:lstStyle/>
            <a:p>
              <a:pPr algn="ctr"/>
              <a:r>
                <a:rPr lang="en-US" sz="1050" dirty="0"/>
                <a:t>Full Format</a:t>
              </a:r>
            </a:p>
            <a:p>
              <a:pPr algn="ctr"/>
              <a:r>
                <a:rPr lang="en-US" sz="1050" dirty="0"/>
                <a:t>CNC</a:t>
              </a:r>
            </a:p>
          </p:txBody>
        </p:sp>
      </p:grpSp>
      <p:sp>
        <p:nvSpPr>
          <p:cNvPr id="4" name="TextBox 3">
            <a:extLst>
              <a:ext uri="{FF2B5EF4-FFF2-40B4-BE49-F238E27FC236}">
                <a16:creationId xmlns:a16="http://schemas.microsoft.com/office/drawing/2014/main" id="{BA630186-3634-4E7A-AA5D-064707C6232B}"/>
              </a:ext>
            </a:extLst>
          </p:cNvPr>
          <p:cNvSpPr txBox="1"/>
          <p:nvPr/>
        </p:nvSpPr>
        <p:spPr>
          <a:xfrm>
            <a:off x="809168" y="3952866"/>
            <a:ext cx="2332177" cy="2031325"/>
          </a:xfrm>
          <a:prstGeom prst="rect">
            <a:avLst/>
          </a:prstGeom>
          <a:noFill/>
        </p:spPr>
        <p:txBody>
          <a:bodyPr wrap="none" rtlCol="0">
            <a:spAutoFit/>
          </a:bodyPr>
          <a:lstStyle/>
          <a:p>
            <a:pPr marL="285750" indent="-285750">
              <a:buFont typeface="Arial" panose="020B0604020202020204" pitchFamily="34" charset="0"/>
              <a:buChar char="•"/>
            </a:pPr>
            <a:r>
              <a:rPr lang="en-US" dirty="0"/>
              <a:t>Laser Cutter</a:t>
            </a:r>
          </a:p>
          <a:p>
            <a:pPr marL="285750" indent="-285750">
              <a:buFont typeface="Arial" panose="020B0604020202020204" pitchFamily="34" charset="0"/>
              <a:buChar char="•"/>
            </a:pPr>
            <a:r>
              <a:rPr lang="en-US" dirty="0"/>
              <a:t>Vinyl Cutter</a:t>
            </a:r>
          </a:p>
          <a:p>
            <a:pPr marL="285750" indent="-285750">
              <a:buFont typeface="Arial" panose="020B0604020202020204" pitchFamily="34" charset="0"/>
              <a:buChar char="•"/>
            </a:pPr>
            <a:r>
              <a:rPr lang="en-US" dirty="0"/>
              <a:t>3d printers</a:t>
            </a:r>
          </a:p>
          <a:p>
            <a:pPr marL="285750" indent="-285750">
              <a:buFont typeface="Arial" panose="020B0604020202020204" pitchFamily="34" charset="0"/>
              <a:buChar char="•"/>
            </a:pPr>
            <a:r>
              <a:rPr lang="en-US" dirty="0" err="1"/>
              <a:t>Tormach</a:t>
            </a:r>
            <a:r>
              <a:rPr lang="en-US" dirty="0"/>
              <a:t> Metal CNC</a:t>
            </a:r>
          </a:p>
          <a:p>
            <a:pPr marL="285750" indent="-285750">
              <a:buFont typeface="Arial" panose="020B0604020202020204" pitchFamily="34" charset="0"/>
              <a:buChar char="•"/>
            </a:pPr>
            <a:r>
              <a:rPr lang="en-US" dirty="0"/>
              <a:t>“Big Red” CNC</a:t>
            </a:r>
          </a:p>
          <a:p>
            <a:pPr marL="285750" indent="-285750">
              <a:buFont typeface="Arial" panose="020B0604020202020204" pitchFamily="34" charset="0"/>
              <a:buChar char="•"/>
            </a:pPr>
            <a:r>
              <a:rPr lang="en-US" dirty="0"/>
              <a:t>Electronics</a:t>
            </a:r>
          </a:p>
          <a:p>
            <a:pPr marL="285750" indent="-285750">
              <a:buFont typeface="Arial" panose="020B0604020202020204" pitchFamily="34" charset="0"/>
              <a:buChar char="•"/>
            </a:pPr>
            <a:r>
              <a:rPr lang="en-US" dirty="0"/>
              <a:t>Wood shop</a:t>
            </a:r>
          </a:p>
        </p:txBody>
      </p:sp>
      <p:sp>
        <p:nvSpPr>
          <p:cNvPr id="23" name="TextBox 22">
            <a:extLst>
              <a:ext uri="{FF2B5EF4-FFF2-40B4-BE49-F238E27FC236}">
                <a16:creationId xmlns:a16="http://schemas.microsoft.com/office/drawing/2014/main" id="{3F8CEAA9-A039-49A0-9FAC-F1E1FE8F1530}"/>
              </a:ext>
            </a:extLst>
          </p:cNvPr>
          <p:cNvSpPr txBox="1"/>
          <p:nvPr/>
        </p:nvSpPr>
        <p:spPr>
          <a:xfrm>
            <a:off x="2887097" y="5929087"/>
            <a:ext cx="5782571" cy="369332"/>
          </a:xfrm>
          <a:prstGeom prst="rect">
            <a:avLst/>
          </a:prstGeom>
          <a:solidFill>
            <a:schemeClr val="accent1"/>
          </a:solidFill>
        </p:spPr>
        <p:txBody>
          <a:bodyPr wrap="square" rtlCol="0">
            <a:spAutoFit/>
          </a:bodyPr>
          <a:lstStyle/>
          <a:p>
            <a:pPr algn="ctr"/>
            <a:r>
              <a:rPr lang="en-US" dirty="0">
                <a:solidFill>
                  <a:schemeClr val="bg1"/>
                </a:solidFill>
              </a:rPr>
              <a:t>Park in the Liberty St lot South West of facility</a:t>
            </a:r>
          </a:p>
        </p:txBody>
      </p:sp>
    </p:spTree>
    <p:extLst>
      <p:ext uri="{BB962C8B-B14F-4D97-AF65-F5344CB8AC3E}">
        <p14:creationId xmlns:p14="http://schemas.microsoft.com/office/powerpoint/2010/main" val="127630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0E89-30BC-49D8-BB29-DB8ADD55438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D31BB5F6-39B9-44C7-86C9-1E36CE8D8196}"/>
              </a:ext>
            </a:extLst>
          </p:cNvPr>
          <p:cNvSpPr>
            <a:spLocks noGrp="1"/>
          </p:cNvSpPr>
          <p:nvPr>
            <p:ph idx="1"/>
          </p:nvPr>
        </p:nvSpPr>
        <p:spPr/>
        <p:txBody>
          <a:bodyPr/>
          <a:lstStyle/>
          <a:p>
            <a:r>
              <a:rPr lang="en-US" sz="2000" dirty="0"/>
              <a:t>Purcellville</a:t>
            </a:r>
          </a:p>
          <a:p>
            <a:pPr lvl="2"/>
            <a:r>
              <a:rPr lang="en-US" dirty="0"/>
              <a:t> 785 S. 20th St, Purcellville, VA 20132</a:t>
            </a:r>
          </a:p>
          <a:p>
            <a:endParaRPr lang="en-US" dirty="0"/>
          </a:p>
        </p:txBody>
      </p:sp>
      <p:pic>
        <p:nvPicPr>
          <p:cNvPr id="5" name="Picture 4">
            <a:extLst>
              <a:ext uri="{FF2B5EF4-FFF2-40B4-BE49-F238E27FC236}">
                <a16:creationId xmlns:a16="http://schemas.microsoft.com/office/drawing/2014/main" id="{4DF60994-732B-40BF-A9D5-703AA2B600E7}"/>
              </a:ext>
            </a:extLst>
          </p:cNvPr>
          <p:cNvPicPr>
            <a:picLocks noChangeAspect="1"/>
          </p:cNvPicPr>
          <p:nvPr/>
        </p:nvPicPr>
        <p:blipFill>
          <a:blip r:embed="rId2"/>
          <a:stretch>
            <a:fillRect/>
          </a:stretch>
        </p:blipFill>
        <p:spPr>
          <a:xfrm>
            <a:off x="5349060" y="1306342"/>
            <a:ext cx="3028794" cy="4406424"/>
          </a:xfrm>
          <a:prstGeom prst="rect">
            <a:avLst/>
          </a:prstGeom>
        </p:spPr>
      </p:pic>
      <p:pic>
        <p:nvPicPr>
          <p:cNvPr id="6" name="Picture 2" descr="https://scontent-iad3-1.xx.fbcdn.net/v/t39.2147-6/c100.0.600.600/p600x600/29661828_2118972601666400_638803645713874944_n.jpg?_nc_cat=0&amp;oh=ba8576d120452fd6ee03abe58cbb7ea2&amp;oe=5B7E0004">
            <a:extLst>
              <a:ext uri="{FF2B5EF4-FFF2-40B4-BE49-F238E27FC236}">
                <a16:creationId xmlns:a16="http://schemas.microsoft.com/office/drawing/2014/main" id="{427FF0F9-ABDC-449C-9C15-34909BA49B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455" y="1883823"/>
            <a:ext cx="1625731" cy="162573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1A133B7-A6FC-4DE6-A06B-86565999F540}"/>
              </a:ext>
            </a:extLst>
          </p:cNvPr>
          <p:cNvSpPr txBox="1"/>
          <p:nvPr/>
        </p:nvSpPr>
        <p:spPr>
          <a:xfrm>
            <a:off x="457200" y="5760043"/>
            <a:ext cx="2482283" cy="369332"/>
          </a:xfrm>
          <a:prstGeom prst="rect">
            <a:avLst/>
          </a:prstGeom>
          <a:solidFill>
            <a:schemeClr val="accent1"/>
          </a:solidFill>
        </p:spPr>
        <p:txBody>
          <a:bodyPr wrap="none" rtlCol="0">
            <a:spAutoFit/>
          </a:bodyPr>
          <a:lstStyle/>
          <a:p>
            <a:r>
              <a:rPr lang="en-US" dirty="0">
                <a:solidFill>
                  <a:schemeClr val="bg1"/>
                </a:solidFill>
              </a:rPr>
              <a:t>Noise limits start at 9PM</a:t>
            </a:r>
          </a:p>
        </p:txBody>
      </p:sp>
      <p:pic>
        <p:nvPicPr>
          <p:cNvPr id="7" name="Picture 6">
            <a:extLst>
              <a:ext uri="{FF2B5EF4-FFF2-40B4-BE49-F238E27FC236}">
                <a16:creationId xmlns:a16="http://schemas.microsoft.com/office/drawing/2014/main" id="{F4AAA2A3-839E-4B7E-B5DF-05CCDD40AF05}"/>
              </a:ext>
            </a:extLst>
          </p:cNvPr>
          <p:cNvPicPr>
            <a:picLocks noChangeAspect="1"/>
          </p:cNvPicPr>
          <p:nvPr/>
        </p:nvPicPr>
        <p:blipFill>
          <a:blip r:embed="rId4"/>
          <a:stretch>
            <a:fillRect/>
          </a:stretch>
        </p:blipFill>
        <p:spPr>
          <a:xfrm>
            <a:off x="369502" y="3677337"/>
            <a:ext cx="2481223" cy="1635493"/>
          </a:xfrm>
          <a:prstGeom prst="rect">
            <a:avLst/>
          </a:prstGeom>
        </p:spPr>
      </p:pic>
      <p:sp>
        <p:nvSpPr>
          <p:cNvPr id="8" name="TextBox 7">
            <a:extLst>
              <a:ext uri="{FF2B5EF4-FFF2-40B4-BE49-F238E27FC236}">
                <a16:creationId xmlns:a16="http://schemas.microsoft.com/office/drawing/2014/main" id="{36B593A5-F3CF-46C2-A1B8-441FFD2D4405}"/>
              </a:ext>
            </a:extLst>
          </p:cNvPr>
          <p:cNvSpPr txBox="1"/>
          <p:nvPr/>
        </p:nvSpPr>
        <p:spPr>
          <a:xfrm>
            <a:off x="3135652" y="2174238"/>
            <a:ext cx="2125710" cy="3139321"/>
          </a:xfrm>
          <a:prstGeom prst="rect">
            <a:avLst/>
          </a:prstGeom>
          <a:noFill/>
        </p:spPr>
        <p:txBody>
          <a:bodyPr wrap="none" rtlCol="0">
            <a:spAutoFit/>
          </a:bodyPr>
          <a:lstStyle/>
          <a:p>
            <a:pPr marL="285750" indent="-285750">
              <a:buFont typeface="Arial" panose="020B0604020202020204" pitchFamily="34" charset="0"/>
              <a:buChar char="•"/>
            </a:pPr>
            <a:r>
              <a:rPr lang="en-US" dirty="0"/>
              <a:t>Classroom</a:t>
            </a:r>
          </a:p>
          <a:p>
            <a:pPr marL="285750" indent="-285750">
              <a:buFont typeface="Arial" panose="020B0604020202020204" pitchFamily="34" charset="0"/>
              <a:buChar char="•"/>
            </a:pPr>
            <a:r>
              <a:rPr lang="en-US" dirty="0"/>
              <a:t>Wood Panel Shop</a:t>
            </a:r>
          </a:p>
          <a:p>
            <a:pPr marL="285750" indent="-285750">
              <a:buFont typeface="Arial" panose="020B0604020202020204" pitchFamily="34" charset="0"/>
              <a:buChar char="•"/>
            </a:pPr>
            <a:r>
              <a:rPr lang="en-US" dirty="0"/>
              <a:t>Metal Shop</a:t>
            </a:r>
          </a:p>
          <a:p>
            <a:pPr marL="285750" indent="-285750">
              <a:buFont typeface="Arial" panose="020B0604020202020204" pitchFamily="34" charset="0"/>
              <a:buChar char="•"/>
            </a:pPr>
            <a:r>
              <a:rPr lang="en-US" dirty="0"/>
              <a:t>Welding</a:t>
            </a:r>
          </a:p>
          <a:p>
            <a:pPr marL="285750" indent="-285750">
              <a:buFont typeface="Arial" panose="020B0604020202020204" pitchFamily="34" charset="0"/>
              <a:buChar char="•"/>
            </a:pPr>
            <a:r>
              <a:rPr lang="en-US" dirty="0"/>
              <a:t>Paint Booth</a:t>
            </a:r>
          </a:p>
          <a:p>
            <a:pPr marL="285750" indent="-285750">
              <a:buFont typeface="Arial" panose="020B0604020202020204" pitchFamily="34" charset="0"/>
              <a:buChar char="•"/>
            </a:pPr>
            <a:r>
              <a:rPr lang="en-US" dirty="0"/>
              <a:t>Ceramics</a:t>
            </a:r>
          </a:p>
          <a:p>
            <a:pPr marL="285750" indent="-285750">
              <a:buFont typeface="Arial" panose="020B0604020202020204" pitchFamily="34" charset="0"/>
              <a:buChar char="•"/>
            </a:pPr>
            <a:r>
              <a:rPr lang="en-US" dirty="0"/>
              <a:t>Drone Park</a:t>
            </a:r>
          </a:p>
          <a:p>
            <a:pPr marL="285750" indent="-285750">
              <a:buFont typeface="Arial" panose="020B0604020202020204" pitchFamily="34" charset="0"/>
              <a:buChar char="•"/>
            </a:pPr>
            <a:r>
              <a:rPr lang="en-US" dirty="0"/>
              <a:t>Hot shop</a:t>
            </a:r>
          </a:p>
          <a:p>
            <a:pPr marL="285750" indent="-285750">
              <a:buFont typeface="Arial" panose="020B0604020202020204" pitchFamily="34" charset="0"/>
              <a:buChar char="•"/>
            </a:pPr>
            <a:r>
              <a:rPr lang="en-US" dirty="0"/>
              <a:t>Large CNC</a:t>
            </a:r>
          </a:p>
          <a:p>
            <a:pPr marL="285750" indent="-285750">
              <a:buFont typeface="Arial" panose="020B0604020202020204" pitchFamily="34" charset="0"/>
              <a:buChar char="•"/>
            </a:pPr>
            <a:r>
              <a:rPr lang="en-US" dirty="0"/>
              <a:t>3d printers</a:t>
            </a:r>
          </a:p>
          <a:p>
            <a:endParaRPr lang="en-US" dirty="0"/>
          </a:p>
        </p:txBody>
      </p:sp>
      <p:sp>
        <p:nvSpPr>
          <p:cNvPr id="9" name="TextBox 8">
            <a:extLst>
              <a:ext uri="{FF2B5EF4-FFF2-40B4-BE49-F238E27FC236}">
                <a16:creationId xmlns:a16="http://schemas.microsoft.com/office/drawing/2014/main" id="{27853279-3494-4774-AA19-B2402FD57C2C}"/>
              </a:ext>
            </a:extLst>
          </p:cNvPr>
          <p:cNvSpPr txBox="1"/>
          <p:nvPr/>
        </p:nvSpPr>
        <p:spPr>
          <a:xfrm>
            <a:off x="3110658" y="5760043"/>
            <a:ext cx="5576142" cy="369332"/>
          </a:xfrm>
          <a:prstGeom prst="rect">
            <a:avLst/>
          </a:prstGeom>
          <a:solidFill>
            <a:schemeClr val="accent1"/>
          </a:solidFill>
        </p:spPr>
        <p:txBody>
          <a:bodyPr wrap="none" rtlCol="0">
            <a:spAutoFit/>
          </a:bodyPr>
          <a:lstStyle/>
          <a:p>
            <a:r>
              <a:rPr lang="en-US" dirty="0">
                <a:solidFill>
                  <a:schemeClr val="bg1"/>
                </a:solidFill>
              </a:rPr>
              <a:t>Upper and lower gates, use the lower and drive up the hill</a:t>
            </a:r>
          </a:p>
        </p:txBody>
      </p:sp>
    </p:spTree>
    <p:extLst>
      <p:ext uri="{BB962C8B-B14F-4D97-AF65-F5344CB8AC3E}">
        <p14:creationId xmlns:p14="http://schemas.microsoft.com/office/powerpoint/2010/main" val="404003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p:txBody>
          <a:bodyPr/>
          <a:lstStyle/>
          <a:p>
            <a:pPr lvl="1"/>
            <a:r>
              <a:rPr lang="en-US" b="1" dirty="0"/>
              <a:t>Makersmiths.org</a:t>
            </a:r>
          </a:p>
          <a:p>
            <a:pPr lvl="2"/>
            <a:r>
              <a:rPr lang="en-US" dirty="0"/>
              <a:t>Holds all the membership info</a:t>
            </a:r>
          </a:p>
          <a:p>
            <a:pPr lvl="2"/>
            <a:r>
              <a:rPr lang="en-US" dirty="0"/>
              <a:t>Runs membership billing</a:t>
            </a:r>
          </a:p>
          <a:p>
            <a:pPr lvl="2"/>
            <a:r>
              <a:rPr lang="en-US" dirty="0"/>
              <a:t>Backend is a membership management system called “Wild Apricot” </a:t>
            </a:r>
          </a:p>
          <a:p>
            <a:pPr lvl="2"/>
            <a:r>
              <a:rPr lang="en-US" dirty="0"/>
              <a:t>How you signup and pay for events</a:t>
            </a:r>
          </a:p>
          <a:p>
            <a:pPr lvl="1"/>
            <a:r>
              <a:rPr lang="en-US" b="1" dirty="0"/>
              <a:t>Slack</a:t>
            </a:r>
          </a:p>
          <a:p>
            <a:pPr lvl="2"/>
            <a:r>
              <a:rPr lang="en-US" dirty="0"/>
              <a:t>Collaboration area for </a:t>
            </a:r>
            <a:r>
              <a:rPr lang="en-US" dirty="0" err="1"/>
              <a:t>Makersmiths</a:t>
            </a:r>
            <a:r>
              <a:rPr lang="en-US" dirty="0"/>
              <a:t> </a:t>
            </a:r>
          </a:p>
          <a:p>
            <a:pPr lvl="2"/>
            <a:r>
              <a:rPr lang="en-US" dirty="0"/>
              <a:t>Several channels or topic areas</a:t>
            </a:r>
          </a:p>
          <a:p>
            <a:pPr lvl="2"/>
            <a:r>
              <a:rPr lang="en-US" dirty="0"/>
              <a:t>Running blog </a:t>
            </a:r>
          </a:p>
          <a:p>
            <a:pPr lvl="2"/>
            <a:r>
              <a:rPr lang="en-US" dirty="0"/>
              <a:t>Can call and direct message members</a:t>
            </a:r>
          </a:p>
          <a:p>
            <a:pPr lvl="1"/>
            <a:r>
              <a:rPr lang="en-US" b="1" dirty="0" err="1"/>
              <a:t>Makersmiths</a:t>
            </a:r>
            <a:r>
              <a:rPr lang="en-US" b="1" dirty="0"/>
              <a:t> Wiki</a:t>
            </a:r>
          </a:p>
          <a:p>
            <a:pPr lvl="2"/>
            <a:r>
              <a:rPr lang="en-US" dirty="0"/>
              <a:t>Place to hold “longer term” information</a:t>
            </a:r>
          </a:p>
          <a:p>
            <a:pPr lvl="2"/>
            <a:r>
              <a:rPr lang="en-US" dirty="0"/>
              <a:t>Corporate archive (Standing Rules, Bylaws, Board Meeting Agendas)</a:t>
            </a:r>
          </a:p>
          <a:p>
            <a:pPr lvl="2"/>
            <a:r>
              <a:rPr lang="en-US" dirty="0"/>
              <a:t>Tool information</a:t>
            </a:r>
          </a:p>
          <a:p>
            <a:pPr lvl="2"/>
            <a:r>
              <a:rPr lang="en-US" dirty="0"/>
              <a:t>Official files</a:t>
            </a:r>
          </a:p>
          <a:p>
            <a:pPr lvl="1"/>
            <a:r>
              <a:rPr lang="en-US" b="1" dirty="0"/>
              <a:t>Door tweets </a:t>
            </a:r>
            <a:r>
              <a:rPr lang="en-US" dirty="0"/>
              <a:t>(https://twitter.com/makersmithsdoor)</a:t>
            </a:r>
          </a:p>
          <a:p>
            <a:pPr lvl="2"/>
            <a:r>
              <a:rPr lang="en-US" dirty="0"/>
              <a:t>Leesburg stop light status</a:t>
            </a:r>
          </a:p>
          <a:p>
            <a:pPr lvl="2"/>
            <a:r>
              <a:rPr lang="en-US" dirty="0"/>
              <a:t>Track when the door is open or closed </a:t>
            </a:r>
          </a:p>
          <a:p>
            <a:pPr lvl="1"/>
            <a:r>
              <a:rPr lang="en-US" b="1" dirty="0" err="1"/>
              <a:t>Wifi</a:t>
            </a:r>
            <a:endParaRPr lang="en-US" b="1" dirty="0"/>
          </a:p>
          <a:p>
            <a:pPr lvl="2"/>
            <a:r>
              <a:rPr lang="en-US" dirty="0"/>
              <a:t>Guest (low data rate) </a:t>
            </a:r>
          </a:p>
          <a:p>
            <a:pPr lvl="2"/>
            <a:r>
              <a:rPr lang="en-US" dirty="0"/>
              <a:t>Members (full throttle) – setup your password on your account profile (makersmiths.org)</a:t>
            </a:r>
          </a:p>
        </p:txBody>
      </p:sp>
    </p:spTree>
    <p:extLst>
      <p:ext uri="{BB962C8B-B14F-4D97-AF65-F5344CB8AC3E}">
        <p14:creationId xmlns:p14="http://schemas.microsoft.com/office/powerpoint/2010/main" val="183901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Membership</a:t>
            </a:r>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a:xfrm>
            <a:off x="457200" y="1171567"/>
            <a:ext cx="8229600" cy="4888800"/>
          </a:xfrm>
        </p:spPr>
        <p:txBody>
          <a:bodyPr/>
          <a:lstStyle/>
          <a:p>
            <a:pPr marL="0" indent="0">
              <a:buNone/>
            </a:pPr>
            <a:r>
              <a:rPr lang="en-US" b="1" u="sng" dirty="0"/>
              <a:t>Guest Members:</a:t>
            </a:r>
            <a:endParaRPr lang="en-US" dirty="0"/>
          </a:p>
          <a:p>
            <a:r>
              <a:rPr lang="en-US" dirty="0"/>
              <a:t>Invitations to our events.</a:t>
            </a:r>
          </a:p>
          <a:p>
            <a:r>
              <a:rPr lang="en-US" dirty="0"/>
              <a:t>Use of space at invitation of Associate or Full Members.</a:t>
            </a:r>
          </a:p>
          <a:p>
            <a:r>
              <a:rPr lang="en-US" dirty="0"/>
              <a:t>Can pay online for classes, workshops, tool time, etc.</a:t>
            </a:r>
          </a:p>
          <a:p>
            <a:pPr marL="0" indent="0">
              <a:buNone/>
            </a:pPr>
            <a:r>
              <a:rPr lang="en-US" b="1" u="sng" dirty="0"/>
              <a:t>Associate Members $50 a month:</a:t>
            </a:r>
            <a:endParaRPr lang="en-US" dirty="0"/>
          </a:p>
          <a:p>
            <a:r>
              <a:rPr lang="en-US" dirty="0"/>
              <a:t>All of the Guest Member benefits noted above.</a:t>
            </a:r>
          </a:p>
          <a:p>
            <a:r>
              <a:rPr lang="en-US" dirty="0"/>
              <a:t>Special Discounts on classes, workshops, materials and tool use time like discounts on use of laser cutter.</a:t>
            </a:r>
          </a:p>
          <a:p>
            <a:r>
              <a:rPr lang="en-US" dirty="0"/>
              <a:t>Can bring along 1 guest.</a:t>
            </a:r>
          </a:p>
          <a:p>
            <a:r>
              <a:rPr lang="en-US" dirty="0"/>
              <a:t>Mentorship by a Full Member who can answer most all of your questions and concerns.</a:t>
            </a:r>
          </a:p>
          <a:p>
            <a:r>
              <a:rPr lang="en-US" dirty="0"/>
              <a:t>Use of space anytime a Full Member is present</a:t>
            </a:r>
          </a:p>
          <a:p>
            <a:r>
              <a:rPr lang="en-US" dirty="0"/>
              <a:t>Use of all our tools (subject to safety and training requirements)</a:t>
            </a:r>
          </a:p>
          <a:p>
            <a:pPr marL="0" indent="0">
              <a:buNone/>
            </a:pPr>
            <a:r>
              <a:rPr lang="en-US" b="1" u="sng" dirty="0"/>
              <a:t>Full Members $100 a month:</a:t>
            </a:r>
            <a:endParaRPr lang="en-US" dirty="0"/>
          </a:p>
          <a:p>
            <a:r>
              <a:rPr lang="en-US" dirty="0"/>
              <a:t>Must be voted in at a Member Meeting after a trial period as an Associate Member</a:t>
            </a:r>
          </a:p>
          <a:p>
            <a:r>
              <a:rPr lang="en-US" dirty="0"/>
              <a:t>All of the Associate Member benefits noted above</a:t>
            </a:r>
          </a:p>
          <a:p>
            <a:r>
              <a:rPr lang="en-US" dirty="0"/>
              <a:t>Key Holder with 24/7 access to the space</a:t>
            </a:r>
          </a:p>
          <a:p>
            <a:r>
              <a:rPr lang="en-US" dirty="0"/>
              <a:t>Can bring along up to 3 guests.</a:t>
            </a:r>
          </a:p>
          <a:p>
            <a:r>
              <a:rPr lang="en-US" dirty="0"/>
              <a:t>Family members included </a:t>
            </a:r>
          </a:p>
          <a:p>
            <a:pPr marL="0" indent="0">
              <a:buNone/>
            </a:pPr>
            <a:r>
              <a:rPr lang="en-US" b="1" u="sng" dirty="0"/>
              <a:t>Corporate $5,000 a year:</a:t>
            </a:r>
          </a:p>
          <a:p>
            <a:r>
              <a:rPr lang="en-US" dirty="0"/>
              <a:t>Up to 10 Members with Full member benefits</a:t>
            </a:r>
          </a:p>
          <a:p>
            <a:pPr marL="0" indent="0">
              <a:buNone/>
            </a:pPr>
            <a:r>
              <a:rPr lang="en-US" b="1" u="sng" dirty="0"/>
              <a:t>Complimentary</a:t>
            </a:r>
          </a:p>
          <a:p>
            <a:r>
              <a:rPr lang="en-US" dirty="0"/>
              <a:t>Three month Full membership in exchange for service to the organization</a:t>
            </a:r>
          </a:p>
          <a:p>
            <a:r>
              <a:rPr lang="en-US" dirty="0"/>
              <a:t>Application required and approved by the board of directors</a:t>
            </a:r>
          </a:p>
          <a:p>
            <a:pPr marL="0" indent="0">
              <a:buNone/>
            </a:pPr>
            <a:br>
              <a:rPr lang="en-US" dirty="0"/>
            </a:br>
            <a:endParaRPr lang="en-US" dirty="0"/>
          </a:p>
          <a:p>
            <a:pPr marL="0" indent="0">
              <a:buNone/>
            </a:pPr>
            <a:endParaRPr lang="en-US" dirty="0"/>
          </a:p>
        </p:txBody>
      </p:sp>
    </p:spTree>
    <p:extLst>
      <p:ext uri="{BB962C8B-B14F-4D97-AF65-F5344CB8AC3E}">
        <p14:creationId xmlns:p14="http://schemas.microsoft.com/office/powerpoint/2010/main" val="420253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BABA-D7ED-4108-B2F6-390D4881FDD9}"/>
              </a:ext>
            </a:extLst>
          </p:cNvPr>
          <p:cNvSpPr>
            <a:spLocks noGrp="1"/>
          </p:cNvSpPr>
          <p:nvPr>
            <p:ph type="title"/>
          </p:nvPr>
        </p:nvSpPr>
        <p:spPr/>
        <p:txBody>
          <a:bodyPr/>
          <a:lstStyle/>
          <a:p>
            <a:r>
              <a:rPr lang="en-US" dirty="0"/>
              <a:t>Training</a:t>
            </a:r>
          </a:p>
        </p:txBody>
      </p:sp>
      <p:sp>
        <p:nvSpPr>
          <p:cNvPr id="3" name="Content Placeholder 2">
            <a:extLst>
              <a:ext uri="{FF2B5EF4-FFF2-40B4-BE49-F238E27FC236}">
                <a16:creationId xmlns:a16="http://schemas.microsoft.com/office/drawing/2014/main" id="{2570B8A5-F1DC-40ED-BE09-7F17E5D3FD6D}"/>
              </a:ext>
            </a:extLst>
          </p:cNvPr>
          <p:cNvSpPr>
            <a:spLocks noGrp="1"/>
          </p:cNvSpPr>
          <p:nvPr>
            <p:ph idx="1"/>
          </p:nvPr>
        </p:nvSpPr>
        <p:spPr/>
        <p:txBody>
          <a:bodyPr/>
          <a:lstStyle/>
          <a:p>
            <a:r>
              <a:rPr lang="en-US" b="1" dirty="0"/>
              <a:t>Discounts</a:t>
            </a:r>
          </a:p>
          <a:p>
            <a:pPr lvl="2"/>
            <a:r>
              <a:rPr lang="en-US" dirty="0"/>
              <a:t>Members get discounts, look for them!</a:t>
            </a:r>
          </a:p>
          <a:p>
            <a:pPr lvl="1"/>
            <a:r>
              <a:rPr lang="en-US" b="1" dirty="0"/>
              <a:t>Instructor pay guidelines:</a:t>
            </a:r>
          </a:p>
          <a:p>
            <a:pPr lvl="2"/>
            <a:r>
              <a:rPr lang="en-US" dirty="0"/>
              <a:t>Must be a </a:t>
            </a:r>
            <a:r>
              <a:rPr lang="en-US" b="1" dirty="0"/>
              <a:t>full member </a:t>
            </a:r>
            <a:r>
              <a:rPr lang="en-US" dirty="0"/>
              <a:t>in good standing and current on dues.</a:t>
            </a:r>
          </a:p>
          <a:p>
            <a:pPr lvl="2"/>
            <a:r>
              <a:rPr lang="en-US" b="1" dirty="0"/>
              <a:t>Notify the board of directors and treasurer </a:t>
            </a:r>
            <a:r>
              <a:rPr lang="en-US" dirty="0"/>
              <a:t>before classes are scheduled</a:t>
            </a:r>
          </a:p>
          <a:p>
            <a:pPr lvl="2"/>
            <a:r>
              <a:rPr lang="en-US" dirty="0"/>
              <a:t>Instructors will split the class fees (after class supplies and other charges) with </a:t>
            </a:r>
            <a:r>
              <a:rPr lang="en-US" dirty="0" err="1"/>
              <a:t>Makersmiths</a:t>
            </a:r>
            <a:r>
              <a:rPr lang="en-US" dirty="0"/>
              <a:t> </a:t>
            </a:r>
            <a:r>
              <a:rPr lang="en-US" b="1" dirty="0"/>
              <a:t>50/50</a:t>
            </a:r>
            <a:r>
              <a:rPr lang="en-US" dirty="0"/>
              <a:t>.</a:t>
            </a:r>
          </a:p>
          <a:p>
            <a:pPr lvl="2"/>
            <a:r>
              <a:rPr lang="en-US" dirty="0" err="1"/>
              <a:t>Makersmiths</a:t>
            </a:r>
            <a:r>
              <a:rPr lang="en-US" dirty="0"/>
              <a:t> will follow the IRS rules on compensation. An IRS 1099 will be issued at the end of the year for those that meet the minimum requirements.  Instructors are not employees of </a:t>
            </a:r>
            <a:r>
              <a:rPr lang="en-US" dirty="0" err="1"/>
              <a:t>Makersmiths</a:t>
            </a:r>
            <a:r>
              <a:rPr lang="en-US" dirty="0"/>
              <a:t> and no taxes will be withheld. The payment of the next month’s dues is considered compensation.</a:t>
            </a:r>
          </a:p>
          <a:p>
            <a:pPr lvl="2"/>
            <a:r>
              <a:rPr lang="en-US" dirty="0"/>
              <a:t>The </a:t>
            </a:r>
            <a:r>
              <a:rPr lang="en-US" b="1" dirty="0"/>
              <a:t>board of directors can modify this policy </a:t>
            </a:r>
            <a:r>
              <a:rPr lang="en-US" dirty="0"/>
              <a:t>on a case by case basis.</a:t>
            </a:r>
          </a:p>
          <a:p>
            <a:pPr lvl="1"/>
            <a:r>
              <a:rPr lang="en-US" dirty="0"/>
              <a:t>Holding a class or event</a:t>
            </a:r>
          </a:p>
          <a:p>
            <a:pPr lvl="2"/>
            <a:r>
              <a:rPr lang="en-US" dirty="0"/>
              <a:t>Go to makersmiths.org and look under members only content for request forms and an instructor guide</a:t>
            </a:r>
          </a:p>
          <a:p>
            <a:r>
              <a:rPr lang="en-US" dirty="0"/>
              <a:t>Tool Signoff</a:t>
            </a:r>
          </a:p>
          <a:p>
            <a:pPr lvl="2"/>
            <a:r>
              <a:rPr lang="en-US" dirty="0"/>
              <a:t>Several machines require safety training before they can be operated</a:t>
            </a:r>
          </a:p>
          <a:p>
            <a:pPr lvl="2"/>
            <a:r>
              <a:rPr lang="en-US" dirty="0"/>
              <a:t>Wood shop tools, Metal shop tools, Laser Cutter are examples</a:t>
            </a:r>
          </a:p>
          <a:p>
            <a:endParaRPr lang="en-US" dirty="0"/>
          </a:p>
        </p:txBody>
      </p:sp>
    </p:spTree>
    <p:extLst>
      <p:ext uri="{BB962C8B-B14F-4D97-AF65-F5344CB8AC3E}">
        <p14:creationId xmlns:p14="http://schemas.microsoft.com/office/powerpoint/2010/main" val="3482663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0958-1EB2-4B52-BB5D-1F5299224A9D}"/>
              </a:ext>
            </a:extLst>
          </p:cNvPr>
          <p:cNvSpPr>
            <a:spLocks noGrp="1"/>
          </p:cNvSpPr>
          <p:nvPr>
            <p:ph type="title"/>
          </p:nvPr>
        </p:nvSpPr>
        <p:spPr/>
        <p:txBody>
          <a:bodyPr/>
          <a:lstStyle/>
          <a:p>
            <a:r>
              <a:rPr lang="en-US" dirty="0"/>
              <a:t>How to help/get involved</a:t>
            </a:r>
          </a:p>
        </p:txBody>
      </p:sp>
      <p:sp>
        <p:nvSpPr>
          <p:cNvPr id="3" name="Content Placeholder 2">
            <a:extLst>
              <a:ext uri="{FF2B5EF4-FFF2-40B4-BE49-F238E27FC236}">
                <a16:creationId xmlns:a16="http://schemas.microsoft.com/office/drawing/2014/main" id="{71E572D3-2C87-4FD6-B928-A6425B3948A6}"/>
              </a:ext>
            </a:extLst>
          </p:cNvPr>
          <p:cNvSpPr>
            <a:spLocks noGrp="1"/>
          </p:cNvSpPr>
          <p:nvPr>
            <p:ph idx="1"/>
          </p:nvPr>
        </p:nvSpPr>
        <p:spPr/>
        <p:txBody>
          <a:bodyPr/>
          <a:lstStyle/>
          <a:p>
            <a:r>
              <a:rPr lang="en-US" dirty="0"/>
              <a:t>Members are ask to give back 2 hours a month</a:t>
            </a:r>
          </a:p>
          <a:p>
            <a:r>
              <a:rPr lang="en-US" dirty="0"/>
              <a:t>Getting involved</a:t>
            </a:r>
          </a:p>
          <a:p>
            <a:pPr lvl="2"/>
            <a:r>
              <a:rPr lang="en-US" dirty="0"/>
              <a:t>Attend Membership Meetings (first Wednesday night of the month)</a:t>
            </a:r>
          </a:p>
          <a:p>
            <a:pPr lvl="2"/>
            <a:r>
              <a:rPr lang="en-US" dirty="0"/>
              <a:t>Watch for opportunities on Slack</a:t>
            </a:r>
          </a:p>
          <a:p>
            <a:pPr lvl="2"/>
            <a:r>
              <a:rPr lang="en-US" dirty="0"/>
              <a:t>Post to the makersmiths.org blog</a:t>
            </a:r>
          </a:p>
          <a:p>
            <a:pPr lvl="2"/>
            <a:r>
              <a:rPr lang="en-US" dirty="0"/>
              <a:t>Show us what you’re making on Slack</a:t>
            </a:r>
          </a:p>
          <a:p>
            <a:r>
              <a:rPr lang="en-US" dirty="0"/>
              <a:t>Volunteer Opportunities</a:t>
            </a:r>
          </a:p>
          <a:p>
            <a:pPr lvl="2"/>
            <a:r>
              <a:rPr lang="en-US" dirty="0"/>
              <a:t>Several community out reach events are planned through out the year that need support</a:t>
            </a:r>
          </a:p>
          <a:p>
            <a:pPr lvl="2"/>
            <a:r>
              <a:rPr lang="en-US" dirty="0"/>
              <a:t>Scouting, parades, Leesburg flower shop, science fair judges, county fairs </a:t>
            </a:r>
          </a:p>
          <a:p>
            <a:r>
              <a:rPr lang="en-US" dirty="0"/>
              <a:t>Tool/room stewards</a:t>
            </a:r>
          </a:p>
          <a:p>
            <a:pPr lvl="2"/>
            <a:r>
              <a:rPr lang="en-US" dirty="0"/>
              <a:t>Badly need to get both facilities organized</a:t>
            </a:r>
          </a:p>
          <a:p>
            <a:pPr lvl="2"/>
            <a:r>
              <a:rPr lang="en-US" dirty="0"/>
              <a:t>No prior experience required</a:t>
            </a:r>
          </a:p>
          <a:p>
            <a:pPr lvl="2"/>
            <a:r>
              <a:rPr lang="en-US" dirty="0"/>
              <a:t>You are ask to be the advocate for the tool or room, meaning doing light maintenance, coordinated repair if broken, letting members know of the status of the tool or room</a:t>
            </a:r>
          </a:p>
          <a:p>
            <a:r>
              <a:rPr lang="en-US" dirty="0"/>
              <a:t>Donations</a:t>
            </a:r>
          </a:p>
          <a:p>
            <a:pPr lvl="2"/>
            <a:r>
              <a:rPr lang="en-US" dirty="0"/>
              <a:t>We are a 501(c)3 organization so donations are tax deductible</a:t>
            </a:r>
          </a:p>
          <a:p>
            <a:pPr lvl="2"/>
            <a:r>
              <a:rPr lang="en-US" dirty="0"/>
              <a:t>Before donating equipment or items check with the Treasure or room steward </a:t>
            </a:r>
          </a:p>
          <a:p>
            <a:pPr lvl="2"/>
            <a:r>
              <a:rPr lang="en-US" dirty="0"/>
              <a:t>Monetary donations are easy to make via credit card on makersmith.org</a:t>
            </a:r>
          </a:p>
          <a:p>
            <a:pPr lvl="2"/>
            <a:r>
              <a:rPr lang="en-US" dirty="0"/>
              <a:t>You will ger a tax receipt for you donation</a:t>
            </a:r>
          </a:p>
          <a:p>
            <a:pPr lvl="1"/>
            <a:r>
              <a:rPr lang="en-US" dirty="0"/>
              <a:t>Be on a Committee</a:t>
            </a:r>
          </a:p>
          <a:p>
            <a:pPr lvl="2"/>
            <a:r>
              <a:rPr lang="en-US" dirty="0"/>
              <a:t>See the </a:t>
            </a:r>
            <a:r>
              <a:rPr lang="en-US" dirty="0" err="1"/>
              <a:t>Makersmiths</a:t>
            </a:r>
            <a:r>
              <a:rPr lang="en-US" dirty="0"/>
              <a:t> Wiki for more information</a:t>
            </a:r>
          </a:p>
        </p:txBody>
      </p:sp>
    </p:spTree>
    <p:extLst>
      <p:ext uri="{BB962C8B-B14F-4D97-AF65-F5344CB8AC3E}">
        <p14:creationId xmlns:p14="http://schemas.microsoft.com/office/powerpoint/2010/main" val="379342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sz="1600" b="1" dirty="0"/>
              <a:t>Hours</a:t>
            </a:r>
            <a:r>
              <a:rPr lang="en-US" sz="1600" dirty="0"/>
              <a:t> - The space is open 24/7 for Full Members. Associates need Full Member present to enter.</a:t>
            </a:r>
          </a:p>
          <a:p>
            <a:endParaRPr lang="en-US" sz="1600" b="1" dirty="0"/>
          </a:p>
          <a:p>
            <a:pPr lvl="2"/>
            <a:r>
              <a:rPr lang="en-US" sz="1600" dirty="0"/>
              <a:t>Leesburg</a:t>
            </a:r>
          </a:p>
          <a:p>
            <a:pPr marL="1311275" lvl="2"/>
            <a:r>
              <a:rPr lang="en-US" sz="1600" dirty="0"/>
              <a:t>Open Woodshop Hours on Mondays</a:t>
            </a:r>
          </a:p>
          <a:p>
            <a:pPr marL="1311275" lvl="2"/>
            <a:r>
              <a:rPr lang="en-US" sz="1600" dirty="0"/>
              <a:t>Fridays Craft Nights</a:t>
            </a:r>
          </a:p>
          <a:p>
            <a:pPr marL="1311275" lvl="2"/>
            <a:r>
              <a:rPr lang="en-US" sz="1600" dirty="0"/>
              <a:t>Thursday Open house</a:t>
            </a:r>
          </a:p>
          <a:p>
            <a:pPr marL="1311275" lvl="2"/>
            <a:r>
              <a:rPr lang="en-US" sz="1600" dirty="0"/>
              <a:t>First Friday</a:t>
            </a:r>
          </a:p>
          <a:p>
            <a:pPr lvl="2"/>
            <a:r>
              <a:rPr lang="en-US" sz="1600" dirty="0"/>
              <a:t>Purcellville (Working out Full Member access)</a:t>
            </a:r>
          </a:p>
          <a:p>
            <a:pPr marL="1311275" lvl="2"/>
            <a:r>
              <a:rPr lang="en-US" sz="1600" dirty="0"/>
              <a:t>Brag Thursdays </a:t>
            </a:r>
          </a:p>
          <a:p>
            <a:pPr marL="1311275" lvl="2"/>
            <a:r>
              <a:rPr lang="en-US" sz="1600" dirty="0"/>
              <a:t>Open Shop Saturdays</a:t>
            </a:r>
          </a:p>
          <a:p>
            <a:pPr marL="1311275" lvl="2"/>
            <a:r>
              <a:rPr lang="en-US" sz="1600" dirty="0"/>
              <a:t>Tuesday Open house </a:t>
            </a:r>
          </a:p>
          <a:p>
            <a:pPr marL="0" indent="0">
              <a:buNone/>
            </a:pPr>
            <a:endParaRPr lang="en-US" dirty="0"/>
          </a:p>
          <a:p>
            <a:r>
              <a:rPr lang="en-US" sz="1800" dirty="0"/>
              <a:t>Go to the Makersmiths Meetup page for a listing of events</a:t>
            </a:r>
            <a:endParaRPr lang="en-US" sz="1800" dirty="0">
              <a:hlinkClick r:id="rId2"/>
            </a:endParaRPr>
          </a:p>
          <a:p>
            <a:pPr marL="0" indent="0">
              <a:buNone/>
            </a:pPr>
            <a:r>
              <a:rPr lang="en-US" sz="1800" dirty="0"/>
              <a:t>	</a:t>
            </a:r>
            <a:r>
              <a:rPr lang="en-US" sz="1800" dirty="0">
                <a:hlinkClick r:id="rId2"/>
              </a:rPr>
              <a:t>https://www.meetup.com/Makersmiths/events/</a:t>
            </a:r>
            <a:endParaRPr lang="en-US" dirty="0"/>
          </a:p>
        </p:txBody>
      </p:sp>
    </p:spTree>
    <p:extLst>
      <p:ext uri="{BB962C8B-B14F-4D97-AF65-F5344CB8AC3E}">
        <p14:creationId xmlns:p14="http://schemas.microsoft.com/office/powerpoint/2010/main" val="223066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Mentorships</a:t>
            </a:r>
            <a:r>
              <a:rPr lang="en-US" dirty="0"/>
              <a:t> -  </a:t>
            </a:r>
          </a:p>
          <a:p>
            <a:pPr marL="0" indent="0">
              <a:buNone/>
            </a:pPr>
            <a:endParaRPr lang="en-US" dirty="0"/>
          </a:p>
          <a:p>
            <a:pPr marL="568325" lvl="2" indent="0">
              <a:buNone/>
            </a:pPr>
            <a:r>
              <a:rPr lang="en-US" sz="1600" dirty="0"/>
              <a:t>There are stewards allocated to each room. </a:t>
            </a:r>
          </a:p>
          <a:p>
            <a:pPr marL="568325" lvl="2" indent="0">
              <a:buNone/>
            </a:pPr>
            <a:endParaRPr lang="en-US" sz="1600" dirty="0"/>
          </a:p>
          <a:p>
            <a:pPr marL="568325" lvl="2" indent="0">
              <a:buNone/>
            </a:pPr>
            <a:r>
              <a:rPr lang="en-US" sz="1600" dirty="0"/>
              <a:t>A Full Member can mentor an Associate Member</a:t>
            </a:r>
          </a:p>
          <a:p>
            <a:pPr marL="568325" lvl="2" indent="0">
              <a:buNone/>
            </a:pPr>
            <a:endParaRPr lang="en-US" sz="1600" dirty="0"/>
          </a:p>
          <a:p>
            <a:pPr marL="568325" lvl="2" indent="0">
              <a:buNone/>
            </a:pPr>
            <a:r>
              <a:rPr lang="en-US" sz="1600" dirty="0"/>
              <a:t>The best way to find a mentor is to turn up at the meetings and network with the people.</a:t>
            </a:r>
          </a:p>
          <a:p>
            <a:pPr marL="568325" lvl="2" indent="0">
              <a:buNone/>
            </a:pPr>
            <a:r>
              <a:rPr lang="en-US" sz="1600" dirty="0"/>
              <a:t>Talk to the folks about what you want to do, or where you need help.</a:t>
            </a:r>
          </a:p>
          <a:p>
            <a:pPr marL="568325" lvl="2" indent="0">
              <a:buNone/>
            </a:pPr>
            <a:endParaRPr lang="en-US" sz="1600" dirty="0"/>
          </a:p>
          <a:p>
            <a:pPr marL="568325" lvl="2" indent="0">
              <a:buNone/>
            </a:pPr>
            <a:r>
              <a:rPr lang="en-US" sz="1600" dirty="0"/>
              <a:t>Below is a small sample of the type of MS meetings available :</a:t>
            </a:r>
          </a:p>
          <a:p>
            <a:pPr marL="1828800" lvl="8" indent="-285750">
              <a:buFont typeface="Arial" panose="020B0604020202020204" pitchFamily="34" charset="0"/>
              <a:buChar char="•"/>
            </a:pPr>
            <a:r>
              <a:rPr lang="en-US" sz="1600" dirty="0"/>
              <a:t>Open Woodshop, </a:t>
            </a:r>
          </a:p>
          <a:p>
            <a:pPr marL="1828800" lvl="8" indent="-285750">
              <a:buFont typeface="Arial" panose="020B0604020202020204" pitchFamily="34" charset="0"/>
              <a:buChar char="•"/>
            </a:pPr>
            <a:r>
              <a:rPr lang="en-US" sz="1600" dirty="0"/>
              <a:t>3D Printing - Level 1, </a:t>
            </a:r>
          </a:p>
          <a:p>
            <a:pPr marL="1828800" lvl="8" indent="-285750">
              <a:buFont typeface="Arial" panose="020B0604020202020204" pitchFamily="34" charset="0"/>
              <a:buChar char="•"/>
            </a:pPr>
            <a:r>
              <a:rPr lang="en-US" sz="1600" dirty="0"/>
              <a:t>Arduino Introduction 101 Class, </a:t>
            </a:r>
          </a:p>
          <a:p>
            <a:pPr marL="1828800" lvl="8" indent="-285750">
              <a:buFont typeface="Arial" panose="020B0604020202020204" pitchFamily="34" charset="0"/>
              <a:buChar char="•"/>
            </a:pPr>
            <a:r>
              <a:rPr lang="en-US" sz="1600" dirty="0"/>
              <a:t>MS-P Brag Thursday</a:t>
            </a:r>
            <a:r>
              <a:rPr lang="en-US" sz="1600" b="1" dirty="0"/>
              <a:t> </a:t>
            </a:r>
          </a:p>
          <a:p>
            <a:pPr marL="1828800" lvl="8" indent="-285750">
              <a:buFont typeface="Arial" panose="020B0604020202020204" pitchFamily="34" charset="0"/>
              <a:buChar char="•"/>
            </a:pPr>
            <a:r>
              <a:rPr lang="en-US" sz="1600" dirty="0"/>
              <a:t>MS-P Open Shop/Work Day,</a:t>
            </a:r>
            <a:r>
              <a:rPr lang="en-US" sz="1600" b="1" dirty="0"/>
              <a:t> </a:t>
            </a:r>
          </a:p>
          <a:p>
            <a:pPr marL="1828800" lvl="8" indent="-285750">
              <a:buFont typeface="Arial" panose="020B0604020202020204" pitchFamily="34" charset="0"/>
              <a:buChar char="•"/>
            </a:pPr>
            <a:r>
              <a:rPr lang="en-US" sz="1600" dirty="0"/>
              <a:t>Block of the Month Quilting Party</a:t>
            </a:r>
            <a:r>
              <a:rPr lang="en-US" sz="1600" b="1" dirty="0"/>
              <a:t> </a:t>
            </a:r>
          </a:p>
          <a:p>
            <a:pPr marL="1828800" lvl="8" indent="-285750">
              <a:buFont typeface="Arial" panose="020B0604020202020204" pitchFamily="34" charset="0"/>
              <a:buChar char="•"/>
            </a:pPr>
            <a:r>
              <a:rPr lang="en-US" sz="1600" dirty="0"/>
              <a:t>MS-P Fix-it First Thursday </a:t>
            </a:r>
          </a:p>
          <a:p>
            <a:pPr marL="1828800" lvl="8" indent="-285750">
              <a:buFont typeface="Arial" panose="020B0604020202020204" pitchFamily="34" charset="0"/>
              <a:buChar char="•"/>
            </a:pPr>
            <a:r>
              <a:rPr lang="en-US" sz="1600" dirty="0"/>
              <a:t>Leesburg Makersmiths Craft Night</a:t>
            </a:r>
          </a:p>
          <a:p>
            <a:pPr marL="1828800" lvl="8" indent="-285750">
              <a:buFont typeface="Arial" panose="020B0604020202020204" pitchFamily="34" charset="0"/>
              <a:buChar char="•"/>
            </a:pPr>
            <a:r>
              <a:rPr lang="en-US" sz="1600" dirty="0"/>
              <a:t>Laser Cutter Introduction</a:t>
            </a:r>
            <a:endParaRPr lang="en-US" sz="1600" b="1" dirty="0"/>
          </a:p>
          <a:p>
            <a:endParaRPr lang="en-US" dirty="0"/>
          </a:p>
        </p:txBody>
      </p:sp>
    </p:spTree>
    <p:extLst>
      <p:ext uri="{BB962C8B-B14F-4D97-AF65-F5344CB8AC3E}">
        <p14:creationId xmlns:p14="http://schemas.microsoft.com/office/powerpoint/2010/main" val="3331489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Resources</a:t>
            </a:r>
          </a:p>
          <a:p>
            <a:pPr marL="0" indent="0">
              <a:buNone/>
            </a:pPr>
            <a:endParaRPr lang="en-US" b="1" dirty="0"/>
          </a:p>
          <a:p>
            <a:pPr marL="568325" lvl="2" indent="0">
              <a:buNone/>
            </a:pPr>
            <a:r>
              <a:rPr lang="en-US" dirty="0"/>
              <a:t>In addition to the Makersmith support and classes, there are numerous local and online classes</a:t>
            </a:r>
            <a:endParaRPr lang="en-US" b="1" dirty="0"/>
          </a:p>
          <a:p>
            <a:pPr marL="568325" lvl="2" indent="0">
              <a:buNone/>
            </a:pPr>
            <a:endParaRPr lang="en-US" dirty="0"/>
          </a:p>
          <a:p>
            <a:pPr marL="568325" lvl="2" indent="0">
              <a:buNone/>
            </a:pPr>
            <a:r>
              <a:rPr lang="en-US" dirty="0"/>
              <a:t>Below are just a few options:</a:t>
            </a:r>
            <a:endParaRPr lang="en-US" b="1" dirty="0"/>
          </a:p>
          <a:p>
            <a:pPr marL="568325" lvl="2" indent="0">
              <a:buNone/>
            </a:pPr>
            <a:r>
              <a:rPr lang="en-US" dirty="0"/>
              <a:t>	YouTube – Slack Video Guides, </a:t>
            </a:r>
          </a:p>
          <a:p>
            <a:pPr marL="568325" lvl="2" indent="0">
              <a:buNone/>
            </a:pPr>
            <a:r>
              <a:rPr lang="en-US" dirty="0"/>
              <a:t>		CorelDraw guides for Laser Cutting, </a:t>
            </a:r>
            <a:endParaRPr lang="en-US" b="1" dirty="0"/>
          </a:p>
          <a:p>
            <a:pPr marL="568325" lvl="2" indent="0">
              <a:buNone/>
            </a:pPr>
            <a:r>
              <a:rPr lang="en-US" dirty="0"/>
              <a:t>                          Fusion 360 with Lars Christensen.</a:t>
            </a:r>
            <a:endParaRPr lang="en-US" b="1" dirty="0"/>
          </a:p>
          <a:p>
            <a:pPr marL="568325" lvl="2" indent="0">
              <a:buNone/>
            </a:pPr>
            <a:r>
              <a:rPr lang="en-US" dirty="0"/>
              <a:t>	</a:t>
            </a:r>
          </a:p>
          <a:p>
            <a:pPr marL="568325" lvl="2" indent="0">
              <a:buNone/>
            </a:pPr>
            <a:r>
              <a:rPr lang="en-US" dirty="0"/>
              <a:t>	Leesburg Woodcraft classes – </a:t>
            </a:r>
          </a:p>
          <a:p>
            <a:pPr marL="568325" lvl="2" indent="0">
              <a:buNone/>
            </a:pPr>
            <a:endParaRPr lang="en-US" b="1" dirty="0"/>
          </a:p>
          <a:p>
            <a:pPr marL="568325" lvl="2" indent="0">
              <a:buNone/>
            </a:pPr>
            <a:r>
              <a:rPr lang="en-US" dirty="0"/>
              <a:t>Others</a:t>
            </a:r>
            <a:endParaRPr lang="en-US" dirty="0">
              <a:hlinkClick r:id="rId2"/>
            </a:endParaRPr>
          </a:p>
          <a:p>
            <a:pPr marL="568325" lvl="2" indent="0">
              <a:buNone/>
            </a:pPr>
            <a:r>
              <a:rPr lang="en-US" u="sng" dirty="0">
                <a:hlinkClick r:id="rId2"/>
              </a:rPr>
              <a:t>https://get.slack.help/hc/en-us/articles/115002990986</a:t>
            </a:r>
            <a:r>
              <a:rPr lang="en-US" dirty="0"/>
              <a:t>   </a:t>
            </a:r>
            <a:endParaRPr lang="en-US" b="1" dirty="0"/>
          </a:p>
          <a:p>
            <a:pPr marL="568325" lvl="2" indent="0">
              <a:buNone/>
            </a:pPr>
            <a:r>
              <a:rPr lang="en-US" u="sng" dirty="0">
                <a:hlinkClick r:id="rId3"/>
              </a:rPr>
              <a:t>https://www.youtube.com/watch?v=dOUfEiRts38</a:t>
            </a:r>
            <a:r>
              <a:rPr lang="en-US" dirty="0"/>
              <a:t>                               </a:t>
            </a:r>
            <a:r>
              <a:rPr lang="en-US" u="sng" dirty="0">
                <a:hlinkClick r:id="rId4"/>
              </a:rPr>
              <a:t>https://www.inventables.com/projects</a:t>
            </a:r>
            <a:endParaRPr lang="en-US" b="1" dirty="0"/>
          </a:p>
          <a:p>
            <a:pPr marL="568325" lvl="2" indent="0">
              <a:buNone/>
            </a:pPr>
            <a:r>
              <a:rPr lang="en-US" u="sng" dirty="0">
                <a:hlinkClick r:id="rId5"/>
              </a:rPr>
              <a:t>https://www.craftsyles.com/projects.com/woodworking/shop/woodworking-classes</a:t>
            </a:r>
            <a:endParaRPr lang="en-US" u="sng" dirty="0"/>
          </a:p>
          <a:p>
            <a:pPr marL="568325" lvl="2" indent="0">
              <a:buNone/>
            </a:pPr>
            <a:endParaRPr lang="en-US" b="1" u="sng" dirty="0"/>
          </a:p>
          <a:p>
            <a:pPr marL="568325" lvl="2" indent="0">
              <a:buNone/>
            </a:pPr>
            <a:r>
              <a:rPr lang="en-US" dirty="0"/>
              <a:t>The plan is to use the Makerspace Wiki page, to list learning and reference links</a:t>
            </a:r>
          </a:p>
          <a:p>
            <a:pPr marL="568325" lvl="2" indent="0">
              <a:buNone/>
            </a:pPr>
            <a:r>
              <a:rPr lang="en-US" dirty="0"/>
              <a:t>       </a:t>
            </a:r>
            <a:r>
              <a:rPr lang="en-US" dirty="0">
                <a:hlinkClick r:id="rId6"/>
              </a:rPr>
              <a:t>http://wiki.makersmiths.org/display/MAK/Makerspace+Resources</a:t>
            </a:r>
            <a:endParaRPr lang="en-US" dirty="0"/>
          </a:p>
          <a:p>
            <a:pPr marL="568325" lvl="2" indent="0">
              <a:buNone/>
            </a:pPr>
            <a:endParaRPr lang="en-US" dirty="0"/>
          </a:p>
          <a:p>
            <a:endParaRPr lang="en-US" dirty="0"/>
          </a:p>
        </p:txBody>
      </p:sp>
    </p:spTree>
    <p:extLst>
      <p:ext uri="{BB962C8B-B14F-4D97-AF65-F5344CB8AC3E}">
        <p14:creationId xmlns:p14="http://schemas.microsoft.com/office/powerpoint/2010/main" val="135439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301D8-7EF2-45DD-97A7-69B8C59AB1E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2220BF-75F4-4597-B24C-32F19341F404}"/>
              </a:ext>
            </a:extLst>
          </p:cNvPr>
          <p:cNvSpPr>
            <a:spLocks noGrp="1"/>
          </p:cNvSpPr>
          <p:nvPr>
            <p:ph idx="1"/>
          </p:nvPr>
        </p:nvSpPr>
        <p:spPr>
          <a:xfrm>
            <a:off x="457200" y="1240575"/>
            <a:ext cx="3329796" cy="4888800"/>
          </a:xfrm>
        </p:spPr>
        <p:txBody>
          <a:bodyPr/>
          <a:lstStyle/>
          <a:p>
            <a:r>
              <a:rPr lang="en-US" b="1" dirty="0"/>
              <a:t>Who we are</a:t>
            </a:r>
          </a:p>
          <a:p>
            <a:pPr lvl="2"/>
            <a:r>
              <a:rPr lang="en-US" dirty="0"/>
              <a:t>History</a:t>
            </a:r>
          </a:p>
          <a:p>
            <a:pPr lvl="2"/>
            <a:r>
              <a:rPr lang="en-US" dirty="0"/>
              <a:t>Corporate Structure</a:t>
            </a:r>
          </a:p>
          <a:p>
            <a:pPr lvl="2"/>
            <a:r>
              <a:rPr lang="en-US" dirty="0"/>
              <a:t>Business Model</a:t>
            </a:r>
          </a:p>
          <a:p>
            <a:pPr lvl="2"/>
            <a:r>
              <a:rPr lang="en-US" dirty="0"/>
              <a:t>Membership Stats</a:t>
            </a:r>
          </a:p>
          <a:p>
            <a:pPr lvl="2"/>
            <a:r>
              <a:rPr lang="en-US" dirty="0"/>
              <a:t>Policies</a:t>
            </a:r>
          </a:p>
          <a:p>
            <a:pPr lvl="2"/>
            <a:r>
              <a:rPr lang="en-US" dirty="0"/>
              <a:t>Safety</a:t>
            </a:r>
          </a:p>
          <a:p>
            <a:r>
              <a:rPr lang="en-US" b="1" dirty="0"/>
              <a:t>Where we are</a:t>
            </a:r>
          </a:p>
          <a:p>
            <a:pPr lvl="2"/>
            <a:r>
              <a:rPr lang="en-US" dirty="0"/>
              <a:t>Leesburg</a:t>
            </a:r>
          </a:p>
          <a:p>
            <a:pPr lvl="2"/>
            <a:r>
              <a:rPr lang="en-US" dirty="0"/>
              <a:t>Purcellville</a:t>
            </a:r>
          </a:p>
          <a:p>
            <a:r>
              <a:rPr lang="en-US" b="1" dirty="0"/>
              <a:t>How we communicate</a:t>
            </a:r>
          </a:p>
          <a:p>
            <a:pPr lvl="2"/>
            <a:r>
              <a:rPr lang="en-US" dirty="0"/>
              <a:t>Wild Apricot</a:t>
            </a:r>
          </a:p>
          <a:p>
            <a:pPr lvl="2"/>
            <a:r>
              <a:rPr lang="en-US" dirty="0"/>
              <a:t>Slack</a:t>
            </a:r>
          </a:p>
          <a:p>
            <a:pPr lvl="2"/>
            <a:r>
              <a:rPr lang="en-US" dirty="0" err="1"/>
              <a:t>Makersmiths</a:t>
            </a:r>
            <a:r>
              <a:rPr lang="en-US" dirty="0"/>
              <a:t> Wiki</a:t>
            </a:r>
          </a:p>
          <a:p>
            <a:pPr lvl="2"/>
            <a:r>
              <a:rPr lang="en-US" dirty="0"/>
              <a:t>Meetup</a:t>
            </a:r>
          </a:p>
          <a:p>
            <a:pPr lvl="2"/>
            <a:r>
              <a:rPr lang="en-US" dirty="0"/>
              <a:t>Door tweets</a:t>
            </a:r>
          </a:p>
          <a:p>
            <a:pPr lvl="2"/>
            <a:r>
              <a:rPr lang="en-US" dirty="0" err="1"/>
              <a:t>Wifi</a:t>
            </a:r>
            <a:endParaRPr lang="en-US" dirty="0"/>
          </a:p>
          <a:p>
            <a:r>
              <a:rPr lang="en-US" b="1" dirty="0"/>
              <a:t>Membership Levels</a:t>
            </a:r>
          </a:p>
          <a:p>
            <a:pPr lvl="2"/>
            <a:endParaRPr lang="en-US" dirty="0"/>
          </a:p>
        </p:txBody>
      </p:sp>
      <p:sp>
        <p:nvSpPr>
          <p:cNvPr id="4" name="Content Placeholder 2">
            <a:extLst>
              <a:ext uri="{FF2B5EF4-FFF2-40B4-BE49-F238E27FC236}">
                <a16:creationId xmlns:a16="http://schemas.microsoft.com/office/drawing/2014/main" id="{4BDE8798-6312-4348-8806-2A1AC256E7AF}"/>
              </a:ext>
            </a:extLst>
          </p:cNvPr>
          <p:cNvSpPr txBox="1">
            <a:spLocks/>
          </p:cNvSpPr>
          <p:nvPr/>
        </p:nvSpPr>
        <p:spPr>
          <a:xfrm>
            <a:off x="4172310" y="1184312"/>
            <a:ext cx="3329796" cy="4888800"/>
          </a:xfrm>
          <a:prstGeom prst="rect">
            <a:avLst/>
          </a:prstGeom>
        </p:spPr>
        <p:txBody>
          <a:bodyPr/>
          <a:lstStyle>
            <a:defPPr marR="0" algn="l" rtl="0">
              <a:lnSpc>
                <a:spcPct val="100000"/>
              </a:lnSpc>
              <a:spcBef>
                <a:spcPts val="0"/>
              </a:spcBef>
              <a:spcAft>
                <a:spcPts val="0"/>
              </a:spcAft>
            </a:defPPr>
            <a:lvl1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1pPr>
            <a:lvl2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2pPr>
            <a:lvl3pPr marL="854075" marR="0" indent="-223838"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3pPr>
            <a:lvl4pPr marL="517525" marR="0" indent="5080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4pPr>
            <a:lvl5pPr marL="630238" marR="0" indent="-346075"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endParaRPr lang="en-US" kern="0" dirty="0"/>
          </a:p>
          <a:p>
            <a:r>
              <a:rPr lang="en-US" b="1" kern="0" dirty="0"/>
              <a:t>Training</a:t>
            </a:r>
          </a:p>
          <a:p>
            <a:pPr lvl="2"/>
            <a:r>
              <a:rPr lang="en-US" kern="0" dirty="0"/>
              <a:t>Discounts</a:t>
            </a:r>
          </a:p>
          <a:p>
            <a:pPr lvl="2"/>
            <a:r>
              <a:rPr lang="en-US" kern="0" dirty="0"/>
              <a:t>Instructor pay</a:t>
            </a:r>
          </a:p>
          <a:p>
            <a:pPr lvl="2"/>
            <a:r>
              <a:rPr lang="en-US" kern="0" dirty="0"/>
              <a:t>Tool Signoff</a:t>
            </a:r>
          </a:p>
          <a:p>
            <a:pPr lvl="1"/>
            <a:r>
              <a:rPr lang="en-US" b="1" kern="0" dirty="0"/>
              <a:t>How to help</a:t>
            </a:r>
          </a:p>
          <a:p>
            <a:pPr lvl="2"/>
            <a:r>
              <a:rPr lang="en-US" kern="0" dirty="0"/>
              <a:t>Membership meetings</a:t>
            </a:r>
          </a:p>
          <a:p>
            <a:pPr lvl="2"/>
            <a:r>
              <a:rPr lang="en-US" kern="0" dirty="0"/>
              <a:t>Volunteer Opportunities </a:t>
            </a:r>
          </a:p>
          <a:p>
            <a:pPr lvl="1"/>
            <a:r>
              <a:rPr lang="en-US" b="1" kern="0" dirty="0"/>
              <a:t>How to get started Making</a:t>
            </a:r>
          </a:p>
          <a:p>
            <a:pPr lvl="2"/>
            <a:r>
              <a:rPr lang="en-US" kern="0" dirty="0"/>
              <a:t>Hours</a:t>
            </a:r>
          </a:p>
          <a:p>
            <a:pPr lvl="2"/>
            <a:r>
              <a:rPr lang="en-US" kern="0" dirty="0"/>
              <a:t>Resources</a:t>
            </a:r>
          </a:p>
          <a:p>
            <a:pPr lvl="2"/>
            <a:endParaRPr lang="en-US" kern="0" dirty="0"/>
          </a:p>
          <a:p>
            <a:pPr lvl="2"/>
            <a:endParaRPr lang="en-US" kern="0" dirty="0"/>
          </a:p>
        </p:txBody>
      </p:sp>
    </p:spTree>
    <p:extLst>
      <p:ext uri="{BB962C8B-B14F-4D97-AF65-F5344CB8AC3E}">
        <p14:creationId xmlns:p14="http://schemas.microsoft.com/office/powerpoint/2010/main" val="2223050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C127-FEEA-4C27-85D0-A7579FB920D8}"/>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189B8222-02A0-4F94-B7EB-9D22D53CF608}"/>
              </a:ext>
            </a:extLst>
          </p:cNvPr>
          <p:cNvSpPr>
            <a:spLocks noGrp="1"/>
          </p:cNvSpPr>
          <p:nvPr>
            <p:ph idx="1"/>
          </p:nvPr>
        </p:nvSpPr>
        <p:spPr/>
        <p:txBody>
          <a:bodyPr/>
          <a:lstStyle/>
          <a:p>
            <a:pPr marL="0" indent="0">
              <a:buNone/>
            </a:pPr>
            <a:r>
              <a:rPr lang="en-US" sz="2000" b="1" dirty="0"/>
              <a:t>Mission Statement: </a:t>
            </a:r>
          </a:p>
          <a:p>
            <a:pPr marL="0" indent="0">
              <a:buNone/>
            </a:pPr>
            <a:r>
              <a:rPr lang="en-US" sz="2000" dirty="0"/>
              <a:t>To provide a </a:t>
            </a:r>
            <a:r>
              <a:rPr lang="en-US" sz="2000" b="1" dirty="0"/>
              <a:t>community workshop </a:t>
            </a:r>
            <a:r>
              <a:rPr lang="en-US" sz="2000" dirty="0"/>
              <a:t>where people can </a:t>
            </a:r>
            <a:r>
              <a:rPr lang="en-US" sz="2000" b="1" dirty="0"/>
              <a:t>learn, teach and collaborate </a:t>
            </a:r>
            <a:r>
              <a:rPr lang="en-US" sz="2000" dirty="0"/>
              <a:t>on creative and technical works, and to promote the usefulness of competence in the technical arts to the public; and by serving as a </a:t>
            </a:r>
            <a:r>
              <a:rPr lang="en-US" sz="2000" b="1" dirty="0"/>
              <a:t>center of information </a:t>
            </a:r>
            <a:r>
              <a:rPr lang="en-US" sz="2000" dirty="0"/>
              <a:t>about the technical arts </a:t>
            </a:r>
            <a:r>
              <a:rPr lang="en-US" sz="2000" b="1" u="sng" dirty="0"/>
              <a:t>for</a:t>
            </a:r>
            <a:r>
              <a:rPr lang="en-US" sz="2000" b="1" dirty="0"/>
              <a:t> members, schools, other interested groups and the general public</a:t>
            </a:r>
            <a:r>
              <a:rPr lang="en-US" sz="2000" dirty="0"/>
              <a:t>.</a:t>
            </a:r>
            <a:endParaRPr lang="en-US" sz="2000" dirty="0">
              <a:highlight>
                <a:srgbClr val="FFFF00"/>
              </a:highlight>
            </a:endParaRPr>
          </a:p>
        </p:txBody>
      </p:sp>
      <p:pic>
        <p:nvPicPr>
          <p:cNvPr id="4" name="Picture 3">
            <a:extLst>
              <a:ext uri="{FF2B5EF4-FFF2-40B4-BE49-F238E27FC236}">
                <a16:creationId xmlns:a16="http://schemas.microsoft.com/office/drawing/2014/main" id="{D447A9AC-B0A9-4109-8AD4-F168ADD5F369}"/>
              </a:ext>
            </a:extLst>
          </p:cNvPr>
          <p:cNvPicPr>
            <a:picLocks noChangeAspect="1"/>
          </p:cNvPicPr>
          <p:nvPr/>
        </p:nvPicPr>
        <p:blipFill>
          <a:blip r:embed="rId2"/>
          <a:stretch>
            <a:fillRect/>
          </a:stretch>
        </p:blipFill>
        <p:spPr>
          <a:xfrm>
            <a:off x="6715125" y="3351285"/>
            <a:ext cx="1971675" cy="2314575"/>
          </a:xfrm>
          <a:prstGeom prst="rect">
            <a:avLst/>
          </a:prstGeom>
        </p:spPr>
      </p:pic>
      <p:pic>
        <p:nvPicPr>
          <p:cNvPr id="5" name="Picture 4">
            <a:extLst>
              <a:ext uri="{FF2B5EF4-FFF2-40B4-BE49-F238E27FC236}">
                <a16:creationId xmlns:a16="http://schemas.microsoft.com/office/drawing/2014/main" id="{8B1DDE22-6F8B-4CFE-BF8D-D8CCCEE838E1}"/>
              </a:ext>
            </a:extLst>
          </p:cNvPr>
          <p:cNvPicPr>
            <a:picLocks noChangeAspect="1"/>
          </p:cNvPicPr>
          <p:nvPr/>
        </p:nvPicPr>
        <p:blipFill>
          <a:blip r:embed="rId3"/>
          <a:stretch>
            <a:fillRect/>
          </a:stretch>
        </p:blipFill>
        <p:spPr>
          <a:xfrm>
            <a:off x="6125520" y="5110097"/>
            <a:ext cx="2889849" cy="1577858"/>
          </a:xfrm>
          <a:prstGeom prst="rect">
            <a:avLst/>
          </a:prstGeom>
        </p:spPr>
      </p:pic>
      <p:pic>
        <p:nvPicPr>
          <p:cNvPr id="6" name="Picture 5">
            <a:extLst>
              <a:ext uri="{FF2B5EF4-FFF2-40B4-BE49-F238E27FC236}">
                <a16:creationId xmlns:a16="http://schemas.microsoft.com/office/drawing/2014/main" id="{DA003580-956F-4E17-B43E-892E103BEE89}"/>
              </a:ext>
            </a:extLst>
          </p:cNvPr>
          <p:cNvPicPr>
            <a:picLocks noChangeAspect="1"/>
          </p:cNvPicPr>
          <p:nvPr/>
        </p:nvPicPr>
        <p:blipFill>
          <a:blip r:embed="rId4"/>
          <a:stretch>
            <a:fillRect/>
          </a:stretch>
        </p:blipFill>
        <p:spPr>
          <a:xfrm>
            <a:off x="891864" y="4393666"/>
            <a:ext cx="2032959" cy="2032959"/>
          </a:xfrm>
          <a:prstGeom prst="rect">
            <a:avLst/>
          </a:prstGeom>
        </p:spPr>
      </p:pic>
      <p:pic>
        <p:nvPicPr>
          <p:cNvPr id="8" name="Picture 7">
            <a:extLst>
              <a:ext uri="{FF2B5EF4-FFF2-40B4-BE49-F238E27FC236}">
                <a16:creationId xmlns:a16="http://schemas.microsoft.com/office/drawing/2014/main" id="{E46F6E23-AC3A-41F4-B99C-BC24A665B2C1}"/>
              </a:ext>
            </a:extLst>
          </p:cNvPr>
          <p:cNvPicPr>
            <a:picLocks noChangeAspect="1"/>
          </p:cNvPicPr>
          <p:nvPr/>
        </p:nvPicPr>
        <p:blipFill>
          <a:blip r:embed="rId5"/>
          <a:stretch>
            <a:fillRect/>
          </a:stretch>
        </p:blipFill>
        <p:spPr>
          <a:xfrm>
            <a:off x="3044500" y="4021483"/>
            <a:ext cx="3244731" cy="2314575"/>
          </a:xfrm>
          <a:prstGeom prst="rect">
            <a:avLst/>
          </a:prstGeom>
        </p:spPr>
      </p:pic>
      <p:sp>
        <p:nvSpPr>
          <p:cNvPr id="9" name="TextBox 8">
            <a:extLst>
              <a:ext uri="{FF2B5EF4-FFF2-40B4-BE49-F238E27FC236}">
                <a16:creationId xmlns:a16="http://schemas.microsoft.com/office/drawing/2014/main" id="{1FFD020E-A36A-45DB-A881-1A8511B233A9}"/>
              </a:ext>
            </a:extLst>
          </p:cNvPr>
          <p:cNvSpPr txBox="1"/>
          <p:nvPr/>
        </p:nvSpPr>
        <p:spPr>
          <a:xfrm rot="1188484">
            <a:off x="6008129" y="742047"/>
            <a:ext cx="2698175" cy="461665"/>
          </a:xfrm>
          <a:prstGeom prst="rect">
            <a:avLst/>
          </a:prstGeom>
          <a:noFill/>
        </p:spPr>
        <p:txBody>
          <a:bodyPr wrap="none" rtlCol="0">
            <a:spAutoFit/>
          </a:bodyPr>
          <a:lstStyle/>
          <a:p>
            <a:r>
              <a:rPr lang="en-US" dirty="0"/>
              <a:t>Adult </a:t>
            </a:r>
            <a:r>
              <a:rPr lang="en-US" sz="2400" dirty="0">
                <a:latin typeface="Algerian" panose="04020705040A02060702" pitchFamily="82" charset="0"/>
                <a:cs typeface="Aldhabi" panose="020B0604020202020204" pitchFamily="2" charset="-78"/>
              </a:rPr>
              <a:t>Enthusiasts</a:t>
            </a:r>
            <a:endParaRPr lang="en-US" dirty="0">
              <a:latin typeface="Algerian" panose="04020705040A02060702" pitchFamily="82" charset="0"/>
              <a:cs typeface="Aldhabi" panose="020B0604020202020204" pitchFamily="2" charset="-78"/>
            </a:endParaRPr>
          </a:p>
        </p:txBody>
      </p:sp>
      <p:sp>
        <p:nvSpPr>
          <p:cNvPr id="12" name="TextBox 11">
            <a:extLst>
              <a:ext uri="{FF2B5EF4-FFF2-40B4-BE49-F238E27FC236}">
                <a16:creationId xmlns:a16="http://schemas.microsoft.com/office/drawing/2014/main" id="{67AF0D8E-5B80-4889-B341-A30C949DC4CE}"/>
              </a:ext>
            </a:extLst>
          </p:cNvPr>
          <p:cNvSpPr txBox="1"/>
          <p:nvPr/>
        </p:nvSpPr>
        <p:spPr>
          <a:xfrm rot="19515088">
            <a:off x="-228477" y="3676214"/>
            <a:ext cx="2929392" cy="461665"/>
          </a:xfrm>
          <a:prstGeom prst="rect">
            <a:avLst/>
          </a:prstGeom>
          <a:noFill/>
        </p:spPr>
        <p:txBody>
          <a:bodyPr wrap="none" rtlCol="0">
            <a:spAutoFit/>
          </a:bodyPr>
          <a:lstStyle/>
          <a:p>
            <a:r>
              <a:rPr lang="en-US" sz="2400" b="1" dirty="0"/>
              <a:t>STEM/STEAM </a:t>
            </a:r>
            <a:r>
              <a:rPr lang="en-US" dirty="0"/>
              <a:t>Education</a:t>
            </a:r>
          </a:p>
        </p:txBody>
      </p:sp>
      <p:sp>
        <p:nvSpPr>
          <p:cNvPr id="13" name="TextBox 12">
            <a:extLst>
              <a:ext uri="{FF2B5EF4-FFF2-40B4-BE49-F238E27FC236}">
                <a16:creationId xmlns:a16="http://schemas.microsoft.com/office/drawing/2014/main" id="{E108C5D7-D007-4FFD-815E-BFE387E796F5}"/>
              </a:ext>
            </a:extLst>
          </p:cNvPr>
          <p:cNvSpPr txBox="1"/>
          <p:nvPr/>
        </p:nvSpPr>
        <p:spPr>
          <a:xfrm rot="20441316">
            <a:off x="3232756" y="650418"/>
            <a:ext cx="2678490" cy="369332"/>
          </a:xfrm>
          <a:prstGeom prst="rect">
            <a:avLst/>
          </a:prstGeom>
          <a:noFill/>
        </p:spPr>
        <p:txBody>
          <a:bodyPr wrap="none" rtlCol="0">
            <a:spAutoFit/>
          </a:bodyPr>
          <a:lstStyle/>
          <a:p>
            <a:r>
              <a:rPr lang="en-US" dirty="0"/>
              <a:t>Prototyping </a:t>
            </a:r>
            <a:r>
              <a:rPr lang="en-US" b="1" dirty="0"/>
              <a:t>Entrepreneurs</a:t>
            </a:r>
          </a:p>
        </p:txBody>
      </p:sp>
      <p:sp>
        <p:nvSpPr>
          <p:cNvPr id="15" name="TextBox 14">
            <a:extLst>
              <a:ext uri="{FF2B5EF4-FFF2-40B4-BE49-F238E27FC236}">
                <a16:creationId xmlns:a16="http://schemas.microsoft.com/office/drawing/2014/main" id="{01088A4A-D90E-4643-9DF7-00E63384C93F}"/>
              </a:ext>
            </a:extLst>
          </p:cNvPr>
          <p:cNvSpPr txBox="1"/>
          <p:nvPr/>
        </p:nvSpPr>
        <p:spPr>
          <a:xfrm rot="559646">
            <a:off x="3505000" y="3484920"/>
            <a:ext cx="2607830" cy="369332"/>
          </a:xfrm>
          <a:prstGeom prst="rect">
            <a:avLst/>
          </a:prstGeom>
          <a:noFill/>
        </p:spPr>
        <p:txBody>
          <a:bodyPr wrap="none" rtlCol="0">
            <a:spAutoFit/>
          </a:bodyPr>
          <a:lstStyle/>
          <a:p>
            <a:r>
              <a:rPr lang="en-US" u="sng" dirty="0"/>
              <a:t>Community </a:t>
            </a:r>
            <a:r>
              <a:rPr lang="en-US" dirty="0"/>
              <a:t>Organizations</a:t>
            </a:r>
          </a:p>
        </p:txBody>
      </p:sp>
    </p:spTree>
    <p:extLst>
      <p:ext uri="{BB962C8B-B14F-4D97-AF65-F5344CB8AC3E}">
        <p14:creationId xmlns:p14="http://schemas.microsoft.com/office/powerpoint/2010/main" val="1736363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E706-3530-449C-8117-AC26226DB561}"/>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48D92D3B-5E4A-48FB-A26F-16D57970EEAD}"/>
              </a:ext>
            </a:extLst>
          </p:cNvPr>
          <p:cNvSpPr>
            <a:spLocks noGrp="1"/>
          </p:cNvSpPr>
          <p:nvPr>
            <p:ph idx="1"/>
          </p:nvPr>
        </p:nvSpPr>
        <p:spPr/>
        <p:txBody>
          <a:bodyPr/>
          <a:lstStyle/>
          <a:p>
            <a:pPr marL="38100" indent="0">
              <a:buNone/>
            </a:pPr>
            <a:r>
              <a:rPr lang="en-US" dirty="0"/>
              <a:t>2014</a:t>
            </a:r>
          </a:p>
          <a:p>
            <a:r>
              <a:rPr lang="en-US" b="1" dirty="0"/>
              <a:t>September – Incorporated as a non-stock, non-profit in VA, with an all volunteer staff</a:t>
            </a:r>
          </a:p>
          <a:p>
            <a:r>
              <a:rPr lang="en-US" dirty="0"/>
              <a:t>October – held first annual Loudoun County Maker Fair, launched website, successfully funded our first Kickstarter campaign</a:t>
            </a:r>
          </a:p>
          <a:p>
            <a:r>
              <a:rPr lang="en-US" dirty="0"/>
              <a:t>November – First members joined, November &amp; December: Hosted showing of “Maker, the Movie” in Sterling and Leesburg</a:t>
            </a:r>
          </a:p>
          <a:p>
            <a:pPr marL="38100" indent="0">
              <a:buNone/>
            </a:pPr>
            <a:r>
              <a:rPr lang="en-US" dirty="0"/>
              <a:t>2015</a:t>
            </a:r>
          </a:p>
          <a:p>
            <a:r>
              <a:rPr lang="en-US" dirty="0"/>
              <a:t>First half, 2015: planning, fund-raising, tool-gathering, building membership, negotiating lease</a:t>
            </a:r>
          </a:p>
          <a:p>
            <a:r>
              <a:rPr lang="en-US" dirty="0"/>
              <a:t>June 15th: Completed lease, begin space prep, Aug 1: Ribbon Cutting ceremony!</a:t>
            </a:r>
          </a:p>
          <a:p>
            <a:r>
              <a:rPr lang="en-US" dirty="0"/>
              <a:t>Makerspace open! Location: 71 Lawson Rd in Leesburg VA:</a:t>
            </a:r>
          </a:p>
          <a:p>
            <a:pPr marL="0" lvl="0" indent="0" eaLnBrk="0" fontAlgn="base" hangingPunct="0">
              <a:spcBef>
                <a:spcPct val="0"/>
              </a:spcBef>
              <a:spcAft>
                <a:spcPct val="0"/>
              </a:spcAft>
              <a:buNone/>
            </a:pPr>
            <a:r>
              <a:rPr lang="en-US" altLang="en-US" dirty="0">
                <a:solidFill>
                  <a:schemeClr val="tx1"/>
                </a:solidFill>
                <a:latin typeface="Arial" panose="020B0604020202020204" pitchFamily="34" charset="0"/>
              </a:rPr>
              <a:t>2017</a:t>
            </a:r>
          </a:p>
          <a:p>
            <a:pPr eaLnBrk="0" fontAlgn="base" hangingPunct="0">
              <a:spcBef>
                <a:spcPct val="0"/>
              </a:spcBef>
              <a:spcAft>
                <a:spcPct val="0"/>
              </a:spcAft>
            </a:pPr>
            <a:r>
              <a:rPr lang="en-US" altLang="en-US" b="1" dirty="0">
                <a:solidFill>
                  <a:schemeClr val="tx1"/>
                </a:solidFill>
                <a:latin typeface="Arial" panose="020B0604020202020204" pitchFamily="34" charset="0"/>
              </a:rPr>
              <a:t>Moving from Lawson Rd into larger space at 106 Royal St SW, Leesburg, VA.</a:t>
            </a:r>
            <a:r>
              <a:rPr lang="en-US" altLang="en-US" dirty="0">
                <a:solidFill>
                  <a:schemeClr val="tx1"/>
                </a:solidFill>
                <a:latin typeface="Arial" panose="020B0604020202020204" pitchFamily="34" charset="0"/>
              </a:rPr>
              <a:t>  </a:t>
            </a:r>
          </a:p>
          <a:p>
            <a:pPr lvl="1" eaLnBrk="0" fontAlgn="base" hangingPunct="0">
              <a:spcBef>
                <a:spcPct val="0"/>
              </a:spcBef>
              <a:spcAft>
                <a:spcPct val="0"/>
              </a:spcAft>
            </a:pPr>
            <a:r>
              <a:rPr lang="en-US" altLang="en-US" dirty="0">
                <a:solidFill>
                  <a:schemeClr val="tx1"/>
                </a:solidFill>
                <a:latin typeface="Arial" panose="020B0604020202020204" pitchFamily="34" charset="0"/>
              </a:rPr>
              <a:t>Setting up new location leased from Town of Purcellville.  Location has 7,500 sf of buildings on little over 13 acres. </a:t>
            </a:r>
          </a:p>
          <a:p>
            <a:pPr lvl="1" eaLnBrk="0" fontAlgn="base" hangingPunct="0">
              <a:spcBef>
                <a:spcPct val="0"/>
              </a:spcBef>
              <a:spcAft>
                <a:spcPct val="0"/>
              </a:spcAft>
            </a:pPr>
            <a:r>
              <a:rPr lang="en-US" altLang="en-US" dirty="0">
                <a:solidFill>
                  <a:schemeClr val="tx1"/>
                </a:solidFill>
                <a:latin typeface="Arial" panose="020B0604020202020204" pitchFamily="34" charset="0"/>
              </a:rPr>
              <a:t>July: won the Purcellville 4th of July parade Liberty Cup!  </a:t>
            </a:r>
            <a:r>
              <a:rPr lang="en-US" altLang="en-US" dirty="0" err="1">
                <a:solidFill>
                  <a:schemeClr val="tx1"/>
                </a:solidFill>
                <a:latin typeface="Arial" panose="020B0604020202020204" pitchFamily="34" charset="0"/>
              </a:rPr>
              <a:t>Wooo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Hooo</a:t>
            </a:r>
            <a:r>
              <a:rPr lang="en-US" altLang="en-US" dirty="0">
                <a:solidFill>
                  <a:schemeClr val="tx1"/>
                </a:solidFill>
                <a:latin typeface="Arial" panose="020B0604020202020204" pitchFamily="34" charset="0"/>
              </a:rPr>
              <a:t>!</a:t>
            </a:r>
          </a:p>
          <a:p>
            <a:pPr lvl="1" eaLnBrk="0" fontAlgn="base" hangingPunct="0">
              <a:spcBef>
                <a:spcPct val="0"/>
              </a:spcBef>
              <a:spcAft>
                <a:spcPct val="0"/>
              </a:spcAft>
            </a:pPr>
            <a:r>
              <a:rPr lang="en-US" altLang="en-US" b="1" dirty="0">
                <a:solidFill>
                  <a:schemeClr val="tx1"/>
                </a:solidFill>
                <a:latin typeface="Arial" panose="020B0604020202020204" pitchFamily="34" charset="0"/>
              </a:rPr>
              <a:t>Purcellville - Start the transformation of the upper building into a makerspace </a:t>
            </a:r>
            <a:r>
              <a:rPr lang="en-US" b="1" dirty="0">
                <a:solidFill>
                  <a:schemeClr val="tx1"/>
                </a:solidFill>
                <a:latin typeface="Arial" panose="020B0604020202020204" pitchFamily="34" charset="0"/>
              </a:rPr>
              <a:t>upper building.</a:t>
            </a:r>
          </a:p>
          <a:p>
            <a:pPr marL="0" lvl="1" indent="0" eaLnBrk="0" fontAlgn="base" hangingPunct="0">
              <a:spcBef>
                <a:spcPct val="0"/>
              </a:spcBef>
              <a:spcAft>
                <a:spcPct val="0"/>
              </a:spcAft>
              <a:buNone/>
            </a:pPr>
            <a:r>
              <a:rPr lang="en-US" dirty="0">
                <a:solidFill>
                  <a:schemeClr val="tx1"/>
                </a:solidFill>
                <a:latin typeface="Arial" panose="020B0604020202020204" pitchFamily="34" charset="0"/>
              </a:rPr>
              <a:t>2018</a:t>
            </a:r>
            <a:r>
              <a:rPr lang="en-US" b="1" dirty="0">
                <a:solidFill>
                  <a:schemeClr val="tx1"/>
                </a:solidFill>
                <a:latin typeface="Arial" panose="020B0604020202020204" pitchFamily="34" charset="0"/>
              </a:rPr>
              <a:t>  </a:t>
            </a:r>
          </a:p>
          <a:p>
            <a:pPr lvl="1" eaLnBrk="0" fontAlgn="base" hangingPunct="0">
              <a:spcBef>
                <a:spcPct val="0"/>
              </a:spcBef>
              <a:spcAft>
                <a:spcPct val="0"/>
              </a:spcAft>
            </a:pPr>
            <a:r>
              <a:rPr lang="en-US" altLang="en-US" dirty="0">
                <a:solidFill>
                  <a:schemeClr val="tx1"/>
                </a:solidFill>
                <a:latin typeface="Arial" panose="020B0604020202020204" pitchFamily="34" charset="0"/>
              </a:rPr>
              <a:t>Large format CNC added to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Larger format CNC added to Purcellville</a:t>
            </a:r>
          </a:p>
          <a:p>
            <a:pPr lvl="1" eaLnBrk="0" fontAlgn="base" hangingPunct="0">
              <a:spcBef>
                <a:spcPct val="0"/>
              </a:spcBef>
              <a:spcAft>
                <a:spcPct val="0"/>
              </a:spcAft>
            </a:pPr>
            <a:r>
              <a:rPr lang="en-US" altLang="en-US" dirty="0" err="1">
                <a:solidFill>
                  <a:schemeClr val="tx1"/>
                </a:solidFill>
                <a:latin typeface="Arial" panose="020B0604020202020204" pitchFamily="34" charset="0"/>
              </a:rPr>
              <a:t>Tormach</a:t>
            </a:r>
            <a:r>
              <a:rPr lang="en-US" altLang="en-US" dirty="0">
                <a:solidFill>
                  <a:schemeClr val="tx1"/>
                </a:solidFill>
                <a:latin typeface="Arial" panose="020B0604020202020204" pitchFamily="34" charset="0"/>
              </a:rPr>
              <a:t> Metal CNC added to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Purcellville upper building goes online (power, water and internet)</a:t>
            </a:r>
          </a:p>
          <a:p>
            <a:pPr lvl="1" eaLnBrk="0" fontAlgn="base" hangingPunct="0">
              <a:spcBef>
                <a:spcPct val="0"/>
              </a:spcBef>
              <a:spcAft>
                <a:spcPct val="0"/>
              </a:spcAft>
            </a:pPr>
            <a:endParaRPr 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endParaRPr lang="en-US" dirty="0">
              <a:highlight>
                <a:srgbClr val="FFFF00"/>
              </a:highlight>
            </a:endParaRPr>
          </a:p>
          <a:p>
            <a:endParaRPr lang="en-US" dirty="0"/>
          </a:p>
        </p:txBody>
      </p:sp>
    </p:spTree>
    <p:extLst>
      <p:ext uri="{BB962C8B-B14F-4D97-AF65-F5344CB8AC3E}">
        <p14:creationId xmlns:p14="http://schemas.microsoft.com/office/powerpoint/2010/main" val="1902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BC5-6E6B-478A-803D-E1E6AED4BE5A}"/>
              </a:ext>
            </a:extLst>
          </p:cNvPr>
          <p:cNvSpPr>
            <a:spLocks noGrp="1"/>
          </p:cNvSpPr>
          <p:nvPr>
            <p:ph type="title"/>
          </p:nvPr>
        </p:nvSpPr>
        <p:spPr/>
        <p:txBody>
          <a:bodyPr/>
          <a:lstStyle/>
          <a:p>
            <a:r>
              <a:rPr lang="en-US" dirty="0"/>
              <a:t>Corporate Stuff</a:t>
            </a:r>
          </a:p>
        </p:txBody>
      </p:sp>
      <p:sp>
        <p:nvSpPr>
          <p:cNvPr id="3" name="Content Placeholder 2">
            <a:extLst>
              <a:ext uri="{FF2B5EF4-FFF2-40B4-BE49-F238E27FC236}">
                <a16:creationId xmlns:a16="http://schemas.microsoft.com/office/drawing/2014/main" id="{ED5F6265-A939-4DEB-A250-38555F69D8F5}"/>
              </a:ext>
            </a:extLst>
          </p:cNvPr>
          <p:cNvSpPr>
            <a:spLocks noGrp="1"/>
          </p:cNvSpPr>
          <p:nvPr>
            <p:ph sz="half" idx="1"/>
          </p:nvPr>
        </p:nvSpPr>
        <p:spPr>
          <a:xfrm>
            <a:off x="628650" y="1416886"/>
            <a:ext cx="3886200" cy="4638857"/>
          </a:xfrm>
          <a:ln>
            <a:solidFill>
              <a:schemeClr val="accent1"/>
            </a:solidFill>
          </a:ln>
        </p:spPr>
        <p:txBody>
          <a:bodyPr/>
          <a:lstStyle/>
          <a:p>
            <a:r>
              <a:rPr lang="en-US" sz="2400" b="1" dirty="0"/>
              <a:t>Leadership</a:t>
            </a:r>
          </a:p>
          <a:p>
            <a:endParaRPr lang="en-US" dirty="0"/>
          </a:p>
          <a:p>
            <a:r>
              <a:rPr lang="en-US" b="1" dirty="0"/>
              <a:t>Board of Directors: </a:t>
            </a:r>
          </a:p>
          <a:p>
            <a:pPr marL="285750" indent="-285750">
              <a:buFont typeface="Wingdings" panose="05000000000000000000" pitchFamily="2" charset="2"/>
              <a:buChar char="§"/>
            </a:pPr>
            <a:r>
              <a:rPr lang="en-US" dirty="0"/>
              <a:t>Brad Hess (Chairman)</a:t>
            </a:r>
          </a:p>
          <a:p>
            <a:pPr marL="285750" indent="-285750">
              <a:buFont typeface="Wingdings" panose="05000000000000000000" pitchFamily="2" charset="2"/>
              <a:buChar char="§"/>
            </a:pPr>
            <a:r>
              <a:rPr lang="en-US" dirty="0"/>
              <a:t>Brandon </a:t>
            </a:r>
            <a:r>
              <a:rPr lang="en-US" dirty="0" err="1"/>
              <a:t>Bullis</a:t>
            </a:r>
            <a:endParaRPr lang="en-US" dirty="0"/>
          </a:p>
          <a:p>
            <a:pPr marL="285750" indent="-285750">
              <a:buFont typeface="Wingdings" panose="05000000000000000000" pitchFamily="2" charset="2"/>
              <a:buChar char="§"/>
            </a:pPr>
            <a:r>
              <a:rPr lang="en-US" dirty="0"/>
              <a:t>Julia Rivera</a:t>
            </a:r>
          </a:p>
          <a:p>
            <a:pPr marL="285750" indent="-285750">
              <a:buFont typeface="Wingdings" panose="05000000000000000000" pitchFamily="2" charset="2"/>
              <a:buChar char="§"/>
            </a:pPr>
            <a:r>
              <a:rPr lang="en-US" dirty="0"/>
              <a:t>Dave Painter</a:t>
            </a:r>
          </a:p>
          <a:p>
            <a:pPr marL="285750" indent="-285750">
              <a:buFont typeface="Wingdings" panose="05000000000000000000" pitchFamily="2" charset="2"/>
              <a:buChar char="§"/>
            </a:pPr>
            <a:r>
              <a:rPr lang="en-US" dirty="0"/>
              <a:t>Mark Millsap</a:t>
            </a:r>
          </a:p>
          <a:p>
            <a:pPr marL="285750" indent="-285750">
              <a:buFont typeface="Wingdings" panose="05000000000000000000" pitchFamily="2" charset="2"/>
              <a:buChar char="§"/>
            </a:pPr>
            <a:r>
              <a:rPr lang="en-US" dirty="0"/>
              <a:t>Michael James</a:t>
            </a:r>
          </a:p>
          <a:p>
            <a:pPr marL="285750" indent="-285750">
              <a:buFont typeface="Wingdings" panose="05000000000000000000" pitchFamily="2" charset="2"/>
              <a:buChar char="§"/>
            </a:pPr>
            <a:r>
              <a:rPr lang="en-US" dirty="0"/>
              <a:t>Erin </a:t>
            </a:r>
            <a:r>
              <a:rPr lang="en-US" dirty="0" err="1"/>
              <a:t>Werling</a:t>
            </a:r>
            <a:endParaRPr lang="en-US" dirty="0"/>
          </a:p>
          <a:p>
            <a:endParaRPr lang="en-US" dirty="0"/>
          </a:p>
          <a:p>
            <a:r>
              <a:rPr lang="en-US" dirty="0"/>
              <a:t>The Board is the official voice of </a:t>
            </a:r>
            <a:r>
              <a:rPr lang="en-US" dirty="0" err="1"/>
              <a:t>Makersmiths</a:t>
            </a:r>
            <a:r>
              <a:rPr lang="en-US" dirty="0"/>
              <a:t> Inc.  All contracts and other legal matters must be approved by the board of directors</a:t>
            </a:r>
          </a:p>
          <a:p>
            <a:endParaRPr lang="en-US" dirty="0"/>
          </a:p>
          <a:p>
            <a:r>
              <a:rPr lang="en-US" b="1" dirty="0"/>
              <a:t>President:</a:t>
            </a:r>
            <a:r>
              <a:rPr lang="en-US" dirty="0"/>
              <a:t> Mark Millsap</a:t>
            </a:r>
          </a:p>
          <a:p>
            <a:endParaRPr lang="en-US" dirty="0"/>
          </a:p>
          <a:p>
            <a:r>
              <a:rPr lang="en-US" b="1" dirty="0"/>
              <a:t>Treasure: </a:t>
            </a:r>
            <a:r>
              <a:rPr lang="en-US" dirty="0"/>
              <a:t>John Dubelko</a:t>
            </a:r>
          </a:p>
          <a:p>
            <a:endParaRPr lang="en-US" dirty="0"/>
          </a:p>
          <a:p>
            <a:r>
              <a:rPr lang="en-US" b="1" dirty="0"/>
              <a:t>Bookkeeper:</a:t>
            </a:r>
            <a:r>
              <a:rPr lang="en-US" dirty="0"/>
              <a:t> Christa Stern</a:t>
            </a:r>
          </a:p>
          <a:p>
            <a:endParaRPr lang="en-US" dirty="0">
              <a:highlight>
                <a:srgbClr val="FFFF00"/>
              </a:highlight>
            </a:endParaRPr>
          </a:p>
          <a:p>
            <a:pPr marL="0" indent="0">
              <a:buNone/>
            </a:pPr>
            <a:endParaRPr lang="en-US" dirty="0"/>
          </a:p>
        </p:txBody>
      </p:sp>
      <p:sp>
        <p:nvSpPr>
          <p:cNvPr id="4" name="Content Placeholder 3">
            <a:extLst>
              <a:ext uri="{FF2B5EF4-FFF2-40B4-BE49-F238E27FC236}">
                <a16:creationId xmlns:a16="http://schemas.microsoft.com/office/drawing/2014/main" id="{AB5F4CD1-9F33-4A81-BF3F-E800CE0C0244}"/>
              </a:ext>
            </a:extLst>
          </p:cNvPr>
          <p:cNvSpPr>
            <a:spLocks noGrp="1"/>
          </p:cNvSpPr>
          <p:nvPr>
            <p:ph sz="half" idx="2"/>
          </p:nvPr>
        </p:nvSpPr>
        <p:spPr>
          <a:xfrm>
            <a:off x="4629150" y="1407160"/>
            <a:ext cx="3886200" cy="4638857"/>
          </a:xfrm>
          <a:ln>
            <a:solidFill>
              <a:schemeClr val="accent1"/>
            </a:solidFill>
          </a:ln>
        </p:spPr>
        <p:txBody>
          <a:bodyPr/>
          <a:lstStyle/>
          <a:p>
            <a:r>
              <a:rPr lang="en-US" sz="2400" b="1" dirty="0"/>
              <a:t>Structure</a:t>
            </a:r>
          </a:p>
          <a:p>
            <a:pPr marL="285750" indent="-285750">
              <a:buFontTx/>
              <a:buChar char="-"/>
            </a:pPr>
            <a:r>
              <a:rPr lang="en-US" dirty="0"/>
              <a:t>IRS designated Nonprofit 501(c)3</a:t>
            </a:r>
          </a:p>
          <a:p>
            <a:pPr lvl="2"/>
            <a:r>
              <a:rPr lang="en-US" dirty="0"/>
              <a:t>          </a:t>
            </a:r>
            <a:r>
              <a:rPr lang="en-US" b="1" dirty="0"/>
              <a:t>$$$$ Donations are tax deductible $$$</a:t>
            </a:r>
          </a:p>
          <a:p>
            <a:pPr marL="285750" indent="-285750">
              <a:buFontTx/>
              <a:buChar char="-"/>
            </a:pPr>
            <a:r>
              <a:rPr lang="en-US" dirty="0"/>
              <a:t>Incorporated in Virginia under the name “</a:t>
            </a:r>
            <a:r>
              <a:rPr lang="en-US" dirty="0" err="1"/>
              <a:t>Makersmiths</a:t>
            </a:r>
            <a:r>
              <a:rPr lang="en-US" dirty="0"/>
              <a:t> Inc.”</a:t>
            </a:r>
          </a:p>
          <a:p>
            <a:endParaRPr lang="en-US" dirty="0"/>
          </a:p>
          <a:p>
            <a:r>
              <a:rPr lang="en-US" sz="2000" b="1" dirty="0"/>
              <a:t>Information on Wiki</a:t>
            </a:r>
          </a:p>
          <a:p>
            <a:pPr marL="285750" indent="-285750">
              <a:buFontTx/>
              <a:buChar char="-"/>
            </a:pPr>
            <a:r>
              <a:rPr lang="en-US" dirty="0"/>
              <a:t>Bylaws</a:t>
            </a:r>
          </a:p>
          <a:p>
            <a:pPr marL="285750" indent="-285750">
              <a:buFontTx/>
              <a:buChar char="-"/>
            </a:pPr>
            <a:r>
              <a:rPr lang="en-US" dirty="0"/>
              <a:t>Board of Directors Meeting Agenda/Minutes</a:t>
            </a:r>
          </a:p>
          <a:p>
            <a:pPr marL="285750" indent="-285750">
              <a:buFontTx/>
              <a:buChar char="-"/>
            </a:pPr>
            <a:r>
              <a:rPr lang="en-US" dirty="0"/>
              <a:t>Board Resolution Process</a:t>
            </a:r>
          </a:p>
          <a:p>
            <a:pPr marL="285750" indent="-285750">
              <a:buFontTx/>
              <a:buChar char="-"/>
            </a:pPr>
            <a:r>
              <a:rPr lang="en-US" dirty="0"/>
              <a:t>Yearly Budgets</a:t>
            </a:r>
          </a:p>
          <a:p>
            <a:pPr marL="285750" indent="-285750">
              <a:buFontTx/>
              <a:buChar char="-"/>
            </a:pPr>
            <a:endParaRPr lang="en-US" dirty="0"/>
          </a:p>
          <a:p>
            <a:pPr marL="285750" indent="-285750">
              <a:buFontTx/>
              <a:buChar char="-"/>
            </a:pPr>
            <a:endParaRPr lang="en-US" dirty="0"/>
          </a:p>
          <a:p>
            <a:endParaRPr lang="en-US" dirty="0"/>
          </a:p>
        </p:txBody>
      </p:sp>
    </p:spTree>
    <p:extLst>
      <p:ext uri="{BB962C8B-B14F-4D97-AF65-F5344CB8AC3E}">
        <p14:creationId xmlns:p14="http://schemas.microsoft.com/office/powerpoint/2010/main" val="382242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37BE-9067-4033-B712-268E4BD922DB}"/>
              </a:ext>
            </a:extLst>
          </p:cNvPr>
          <p:cNvSpPr>
            <a:spLocks noGrp="1"/>
          </p:cNvSpPr>
          <p:nvPr>
            <p:ph type="title"/>
          </p:nvPr>
        </p:nvSpPr>
        <p:spPr/>
        <p:txBody>
          <a:bodyPr/>
          <a:lstStyle/>
          <a:p>
            <a:r>
              <a:rPr lang="en-US" dirty="0"/>
              <a:t>Business Model</a:t>
            </a:r>
          </a:p>
        </p:txBody>
      </p:sp>
      <p:sp>
        <p:nvSpPr>
          <p:cNvPr id="3" name="Content Placeholder 2">
            <a:extLst>
              <a:ext uri="{FF2B5EF4-FFF2-40B4-BE49-F238E27FC236}">
                <a16:creationId xmlns:a16="http://schemas.microsoft.com/office/drawing/2014/main" id="{B08F8942-7730-49C9-AD59-E193EF76EC59}"/>
              </a:ext>
            </a:extLst>
          </p:cNvPr>
          <p:cNvSpPr>
            <a:spLocks noGrp="1"/>
          </p:cNvSpPr>
          <p:nvPr>
            <p:ph idx="1"/>
          </p:nvPr>
        </p:nvSpPr>
        <p:spPr/>
        <p:txBody>
          <a:bodyPr/>
          <a:lstStyle/>
          <a:p>
            <a:endParaRPr lang="en-US" dirty="0">
              <a:highlight>
                <a:srgbClr val="FFFF00"/>
              </a:highlight>
            </a:endParaRPr>
          </a:p>
          <a:p>
            <a:r>
              <a:rPr lang="en-US" sz="1800" dirty="0"/>
              <a:t>2019 Budget</a:t>
            </a:r>
          </a:p>
          <a:p>
            <a:endParaRPr lang="en-US" dirty="0"/>
          </a:p>
        </p:txBody>
      </p:sp>
      <p:graphicFrame>
        <p:nvGraphicFramePr>
          <p:cNvPr id="4" name="Chart 3">
            <a:extLst>
              <a:ext uri="{FF2B5EF4-FFF2-40B4-BE49-F238E27FC236}">
                <a16:creationId xmlns:a16="http://schemas.microsoft.com/office/drawing/2014/main" id="{58947482-F566-470B-8983-A79F4F4A5A70}"/>
              </a:ext>
            </a:extLst>
          </p:cNvPr>
          <p:cNvGraphicFramePr>
            <a:graphicFrameLocks/>
          </p:cNvGraphicFramePr>
          <p:nvPr>
            <p:extLst>
              <p:ext uri="{D42A27DB-BD31-4B8C-83A1-F6EECF244321}">
                <p14:modId xmlns:p14="http://schemas.microsoft.com/office/powerpoint/2010/main" val="4159530110"/>
              </p:ext>
            </p:extLst>
          </p:nvPr>
        </p:nvGraphicFramePr>
        <p:xfrm>
          <a:off x="-649823" y="2085964"/>
          <a:ext cx="5681864" cy="3943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42689B7F-B8DB-4ACF-8D2E-001866C61464}"/>
              </a:ext>
            </a:extLst>
          </p:cNvPr>
          <p:cNvGraphicFramePr>
            <a:graphicFrameLocks/>
          </p:cNvGraphicFramePr>
          <p:nvPr>
            <p:extLst>
              <p:ext uri="{D42A27DB-BD31-4B8C-83A1-F6EECF244321}">
                <p14:modId xmlns:p14="http://schemas.microsoft.com/office/powerpoint/2010/main" val="3197382932"/>
              </p:ext>
            </p:extLst>
          </p:nvPr>
        </p:nvGraphicFramePr>
        <p:xfrm>
          <a:off x="4111959" y="2135995"/>
          <a:ext cx="5681864" cy="39433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36A66F28-EB7B-44B2-8536-123B70158B8D}"/>
              </a:ext>
            </a:extLst>
          </p:cNvPr>
          <p:cNvGraphicFramePr>
            <a:graphicFrameLocks/>
          </p:cNvGraphicFramePr>
          <p:nvPr>
            <p:extLst>
              <p:ext uri="{D42A27DB-BD31-4B8C-83A1-F6EECF244321}">
                <p14:modId xmlns:p14="http://schemas.microsoft.com/office/powerpoint/2010/main" val="3969209480"/>
              </p:ext>
            </p:extLst>
          </p:nvPr>
        </p:nvGraphicFramePr>
        <p:xfrm>
          <a:off x="4114806" y="2085964"/>
          <a:ext cx="5029194" cy="3862387"/>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a:extLst>
              <a:ext uri="{FF2B5EF4-FFF2-40B4-BE49-F238E27FC236}">
                <a16:creationId xmlns:a16="http://schemas.microsoft.com/office/drawing/2014/main" id="{B54AA998-2DE1-4667-90A8-01490856AE2F}"/>
              </a:ext>
            </a:extLst>
          </p:cNvPr>
          <p:cNvSpPr txBox="1"/>
          <p:nvPr/>
        </p:nvSpPr>
        <p:spPr>
          <a:xfrm>
            <a:off x="6139064" y="1766663"/>
            <a:ext cx="1050288" cy="369332"/>
          </a:xfrm>
          <a:prstGeom prst="rect">
            <a:avLst/>
          </a:prstGeom>
          <a:noFill/>
        </p:spPr>
        <p:txBody>
          <a:bodyPr wrap="none" rtlCol="0">
            <a:spAutoFit/>
          </a:bodyPr>
          <a:lstStyle/>
          <a:p>
            <a:r>
              <a:rPr lang="en-US" dirty="0"/>
              <a:t>Expenses</a:t>
            </a:r>
          </a:p>
        </p:txBody>
      </p:sp>
      <p:graphicFrame>
        <p:nvGraphicFramePr>
          <p:cNvPr id="9" name="Chart 8">
            <a:extLst>
              <a:ext uri="{FF2B5EF4-FFF2-40B4-BE49-F238E27FC236}">
                <a16:creationId xmlns:a16="http://schemas.microsoft.com/office/drawing/2014/main" id="{DC0C76DC-D3A6-44B0-87E2-8699D8129A86}"/>
              </a:ext>
            </a:extLst>
          </p:cNvPr>
          <p:cNvGraphicFramePr>
            <a:graphicFrameLocks/>
          </p:cNvGraphicFramePr>
          <p:nvPr>
            <p:extLst>
              <p:ext uri="{D42A27DB-BD31-4B8C-83A1-F6EECF244321}">
                <p14:modId xmlns:p14="http://schemas.microsoft.com/office/powerpoint/2010/main" val="3030156618"/>
              </p:ext>
            </p:extLst>
          </p:nvPr>
        </p:nvGraphicFramePr>
        <p:xfrm>
          <a:off x="58525" y="2210607"/>
          <a:ext cx="4529134" cy="3868737"/>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95FB44D9-1EDB-48D1-AB29-5C354CEB9158}"/>
              </a:ext>
            </a:extLst>
          </p:cNvPr>
          <p:cNvSpPr txBox="1"/>
          <p:nvPr/>
        </p:nvSpPr>
        <p:spPr>
          <a:xfrm>
            <a:off x="1758012" y="1901298"/>
            <a:ext cx="996363" cy="369332"/>
          </a:xfrm>
          <a:prstGeom prst="rect">
            <a:avLst/>
          </a:prstGeom>
          <a:noFill/>
        </p:spPr>
        <p:txBody>
          <a:bodyPr wrap="none" rtlCol="0">
            <a:spAutoFit/>
          </a:bodyPr>
          <a:lstStyle/>
          <a:p>
            <a:r>
              <a:rPr lang="en-US" dirty="0"/>
              <a:t>Revenue</a:t>
            </a:r>
          </a:p>
        </p:txBody>
      </p:sp>
    </p:spTree>
    <p:extLst>
      <p:ext uri="{BB962C8B-B14F-4D97-AF65-F5344CB8AC3E}">
        <p14:creationId xmlns:p14="http://schemas.microsoft.com/office/powerpoint/2010/main" val="47849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1865E-A3A8-4014-8A83-3B3A25D7AD30}"/>
              </a:ext>
            </a:extLst>
          </p:cNvPr>
          <p:cNvSpPr>
            <a:spLocks noGrp="1"/>
          </p:cNvSpPr>
          <p:nvPr>
            <p:ph type="title"/>
          </p:nvPr>
        </p:nvSpPr>
        <p:spPr/>
        <p:txBody>
          <a:bodyPr/>
          <a:lstStyle/>
          <a:p>
            <a:r>
              <a:rPr lang="en-US" dirty="0"/>
              <a:t>Membership Stats (as of Feb 2018)</a:t>
            </a:r>
          </a:p>
        </p:txBody>
      </p:sp>
      <p:sp>
        <p:nvSpPr>
          <p:cNvPr id="3" name="Content Placeholder 2">
            <a:extLst>
              <a:ext uri="{FF2B5EF4-FFF2-40B4-BE49-F238E27FC236}">
                <a16:creationId xmlns:a16="http://schemas.microsoft.com/office/drawing/2014/main" id="{CA8976AF-490E-4C8E-8449-D1DFE9EF19E8}"/>
              </a:ext>
            </a:extLst>
          </p:cNvPr>
          <p:cNvSpPr>
            <a:spLocks noGrp="1"/>
          </p:cNvSpPr>
          <p:nvPr>
            <p:ph idx="1"/>
          </p:nvPr>
        </p:nvSpPr>
        <p:spPr>
          <a:xfrm>
            <a:off x="457200" y="5311478"/>
            <a:ext cx="8229600" cy="476848"/>
          </a:xfrm>
          <a:solidFill>
            <a:srgbClr val="D6472A"/>
          </a:solidFill>
        </p:spPr>
        <p:txBody>
          <a:bodyPr/>
          <a:lstStyle/>
          <a:p>
            <a:pPr marL="0" indent="0" algn="ctr">
              <a:buNone/>
            </a:pPr>
            <a:r>
              <a:rPr lang="en-US" sz="2000" dirty="0">
                <a:solidFill>
                  <a:schemeClr val="bg1"/>
                </a:solidFill>
              </a:rPr>
              <a:t>Projecting about 100 Full Time Equivalent (FTE) members by year end.</a:t>
            </a:r>
          </a:p>
        </p:txBody>
      </p:sp>
      <p:sp>
        <p:nvSpPr>
          <p:cNvPr id="5" name="TextBox 4">
            <a:extLst>
              <a:ext uri="{FF2B5EF4-FFF2-40B4-BE49-F238E27FC236}">
                <a16:creationId xmlns:a16="http://schemas.microsoft.com/office/drawing/2014/main" id="{B4E8564E-4A8C-41E5-A7AB-80133062D6B4}"/>
              </a:ext>
            </a:extLst>
          </p:cNvPr>
          <p:cNvSpPr txBox="1"/>
          <p:nvPr/>
        </p:nvSpPr>
        <p:spPr>
          <a:xfrm>
            <a:off x="1293963" y="5803185"/>
            <a:ext cx="6832121" cy="923330"/>
          </a:xfrm>
          <a:prstGeom prst="rect">
            <a:avLst/>
          </a:prstGeom>
          <a:noFill/>
        </p:spPr>
        <p:txBody>
          <a:bodyPr wrap="square" rtlCol="0">
            <a:spAutoFit/>
          </a:bodyPr>
          <a:lstStyle/>
          <a:p>
            <a:r>
              <a:rPr lang="en-US" dirty="0"/>
              <a:t>*Discount for Annual and Semiannual memberships. FTEs based on $100 a month, with discount this equates to .83 per membership for these levels.</a:t>
            </a:r>
          </a:p>
        </p:txBody>
      </p:sp>
      <p:graphicFrame>
        <p:nvGraphicFramePr>
          <p:cNvPr id="4" name="Table 3">
            <a:extLst>
              <a:ext uri="{FF2B5EF4-FFF2-40B4-BE49-F238E27FC236}">
                <a16:creationId xmlns:a16="http://schemas.microsoft.com/office/drawing/2014/main" id="{5E7E0394-DC93-4C80-87F1-27590E0ABA3B}"/>
              </a:ext>
            </a:extLst>
          </p:cNvPr>
          <p:cNvGraphicFramePr>
            <a:graphicFrameLocks noGrp="1"/>
          </p:cNvGraphicFramePr>
          <p:nvPr>
            <p:extLst>
              <p:ext uri="{D42A27DB-BD31-4B8C-83A1-F6EECF244321}">
                <p14:modId xmlns:p14="http://schemas.microsoft.com/office/powerpoint/2010/main" val="2139654372"/>
              </p:ext>
            </p:extLst>
          </p:nvPr>
        </p:nvGraphicFramePr>
        <p:xfrm>
          <a:off x="457199" y="1329667"/>
          <a:ext cx="8085908" cy="3660343"/>
        </p:xfrm>
        <a:graphic>
          <a:graphicData uri="http://schemas.openxmlformats.org/drawingml/2006/table">
            <a:tbl>
              <a:tblPr/>
              <a:tblGrid>
                <a:gridCol w="1200294">
                  <a:extLst>
                    <a:ext uri="{9D8B030D-6E8A-4147-A177-3AD203B41FA5}">
                      <a16:colId xmlns:a16="http://schemas.microsoft.com/office/drawing/2014/main" val="3469500986"/>
                    </a:ext>
                  </a:extLst>
                </a:gridCol>
                <a:gridCol w="2041571">
                  <a:extLst>
                    <a:ext uri="{9D8B030D-6E8A-4147-A177-3AD203B41FA5}">
                      <a16:colId xmlns:a16="http://schemas.microsoft.com/office/drawing/2014/main" val="2610315256"/>
                    </a:ext>
                  </a:extLst>
                </a:gridCol>
                <a:gridCol w="1671839">
                  <a:extLst>
                    <a:ext uri="{9D8B030D-6E8A-4147-A177-3AD203B41FA5}">
                      <a16:colId xmlns:a16="http://schemas.microsoft.com/office/drawing/2014/main" val="1827458625"/>
                    </a:ext>
                  </a:extLst>
                </a:gridCol>
                <a:gridCol w="2143381">
                  <a:extLst>
                    <a:ext uri="{9D8B030D-6E8A-4147-A177-3AD203B41FA5}">
                      <a16:colId xmlns:a16="http://schemas.microsoft.com/office/drawing/2014/main" val="983334677"/>
                    </a:ext>
                  </a:extLst>
                </a:gridCol>
                <a:gridCol w="1028823">
                  <a:extLst>
                    <a:ext uri="{9D8B030D-6E8A-4147-A177-3AD203B41FA5}">
                      <a16:colId xmlns:a16="http://schemas.microsoft.com/office/drawing/2014/main" val="3587642508"/>
                    </a:ext>
                  </a:extLst>
                </a:gridCol>
              </a:tblGrid>
              <a:tr h="551257">
                <a:tc>
                  <a:txBody>
                    <a:bodyPr/>
                    <a:lstStyle/>
                    <a:p>
                      <a:pPr algn="ctr" fontAlgn="b"/>
                      <a:r>
                        <a:rPr lang="en-US" sz="2800" b="1" i="0" u="none" strike="noStrike">
                          <a:solidFill>
                            <a:srgbClr val="FFFFFF"/>
                          </a:solidFill>
                          <a:effectLst/>
                          <a:latin typeface="Calibri" panose="020F0502020204030204" pitchFamily="34" charset="0"/>
                        </a:rPr>
                        <a:t>Cost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800" b="1" i="0" u="none" strike="noStrike">
                          <a:solidFill>
                            <a:srgbClr val="FFFFFF"/>
                          </a:solidFill>
                          <a:effectLst/>
                          <a:latin typeface="Calibri" panose="020F0502020204030204" pitchFamily="34" charset="0"/>
                        </a:rPr>
                        <a:t>Levels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800" b="1" i="0" u="none" strike="noStrike">
                          <a:solidFill>
                            <a:srgbClr val="FFFFFF"/>
                          </a:solidFill>
                          <a:effectLst/>
                          <a:latin typeface="Calibri" panose="020F0502020204030204" pitchFamily="34" charset="0"/>
                        </a:rPr>
                        <a:t>Members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800" b="1" i="0" u="none" strike="noStrike">
                          <a:solidFill>
                            <a:srgbClr val="FFFFFF"/>
                          </a:solidFill>
                          <a:effectLst/>
                          <a:latin typeface="Calibri" panose="020F0502020204030204" pitchFamily="34" charset="0"/>
                        </a:rPr>
                        <a:t>Memberships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800" b="1" i="0" u="none" strike="noStrike">
                          <a:solidFill>
                            <a:srgbClr val="FFFFFF"/>
                          </a:solidFill>
                          <a:effectLst/>
                          <a:latin typeface="Calibri" panose="020F0502020204030204" pitchFamily="34" charset="0"/>
                        </a:rPr>
                        <a:t>FTE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675299768"/>
                  </a:ext>
                </a:extLst>
              </a:tr>
              <a:tr h="441005">
                <a:tc>
                  <a:txBody>
                    <a:bodyPr/>
                    <a:lstStyle/>
                    <a:p>
                      <a:pPr algn="ctr" fontAlgn="b"/>
                      <a:r>
                        <a:rPr lang="en-US" sz="20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Associate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25.5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5235198"/>
                  </a:ext>
                </a:extLst>
              </a:tr>
              <a:tr h="441005">
                <a:tc>
                  <a:txBody>
                    <a:bodyPr/>
                    <a:lstStyle/>
                    <a:p>
                      <a:pPr algn="ctr" fontAlgn="b"/>
                      <a:r>
                        <a:rPr lang="en-US" sz="2000" b="0" i="0" u="none" strike="noStrike">
                          <a:solidFill>
                            <a:srgbClr val="000000"/>
                          </a:solidFill>
                          <a:effectLst/>
                          <a:latin typeface="Calibri" panose="020F0502020204030204" pitchFamily="34" charset="0"/>
                        </a:rPr>
                        <a:t>In-kind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Complimentary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5176434"/>
                  </a:ext>
                </a:extLst>
              </a:tr>
              <a:tr h="441005">
                <a:tc>
                  <a:txBody>
                    <a:bodyPr/>
                    <a:lstStyle/>
                    <a:p>
                      <a:pPr algn="ctr" fontAlgn="b"/>
                      <a:r>
                        <a:rPr lang="en-US" sz="2000" b="0" i="0" u="none" strike="noStrike">
                          <a:solidFill>
                            <a:srgbClr val="000000"/>
                          </a:solidFill>
                          <a:effectLst/>
                          <a:latin typeface="Calibri" panose="020F0502020204030204" pitchFamily="34" charset="0"/>
                        </a:rPr>
                        <a:t>$5,000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Corporate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7203428"/>
                  </a:ext>
                </a:extLst>
              </a:tr>
              <a:tr h="441005">
                <a:tc>
                  <a:txBody>
                    <a:bodyPr/>
                    <a:lstStyle/>
                    <a:p>
                      <a:pPr algn="ctr" fontAlgn="b"/>
                      <a:r>
                        <a:rPr lang="en-US" sz="20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Full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424847"/>
                  </a:ext>
                </a:extLst>
              </a:tr>
              <a:tr h="441005">
                <a:tc>
                  <a:txBody>
                    <a:bodyPr/>
                    <a:lstStyle/>
                    <a:p>
                      <a:pPr algn="ctr" fontAlgn="b"/>
                      <a:r>
                        <a:rPr lang="en-US" sz="20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Full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3663394"/>
                  </a:ext>
                </a:extLst>
              </a:tr>
              <a:tr h="441005">
                <a:tc>
                  <a:txBody>
                    <a:bodyPr/>
                    <a:lstStyle/>
                    <a:p>
                      <a:pPr algn="ctr" fontAlgn="b"/>
                      <a:r>
                        <a:rPr lang="en-US" sz="2000" b="0" i="0" u="none" strike="noStrike">
                          <a:solidFill>
                            <a:srgbClr val="000000"/>
                          </a:solidFill>
                          <a:effectLst/>
                          <a:latin typeface="Calibri" panose="020F0502020204030204" pitchFamily="34" charset="0"/>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Full Semiannual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0211331"/>
                  </a:ext>
                </a:extLst>
              </a:tr>
              <a:tr h="463056">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2400" b="1" i="0" u="none" strike="noStrike">
                          <a:solidFill>
                            <a:srgbClr val="000000"/>
                          </a:solidFill>
                          <a:effectLst/>
                          <a:latin typeface="Calibri" panose="020F0502020204030204" pitchFamily="34" charset="0"/>
                        </a:rPr>
                        <a:t>Total</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400" b="1" i="0" u="none" strike="noStrike">
                          <a:solidFill>
                            <a:srgbClr val="000000"/>
                          </a:solidFill>
                          <a:effectLst/>
                          <a:latin typeface="Calibri" panose="020F0502020204030204" pitchFamily="34" charset="0"/>
                        </a:rPr>
                        <a:t>141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1" i="0" u="none" strike="noStrike">
                          <a:solidFill>
                            <a:srgbClr val="000000"/>
                          </a:solidFill>
                          <a:effectLst/>
                          <a:latin typeface="Calibri" panose="020F0502020204030204" pitchFamily="34" charset="0"/>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1" i="0" u="none" strike="noStrike" dirty="0">
                          <a:solidFill>
                            <a:srgbClr val="000000"/>
                          </a:solidFill>
                          <a:effectLst/>
                          <a:latin typeface="Calibri" panose="020F0502020204030204" pitchFamily="34" charset="0"/>
                        </a:rPr>
                        <a:t>64.8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0163026"/>
                  </a:ext>
                </a:extLst>
              </a:tr>
            </a:tbl>
          </a:graphicData>
        </a:graphic>
      </p:graphicFrame>
    </p:spTree>
    <p:extLst>
      <p:ext uri="{BB962C8B-B14F-4D97-AF65-F5344CB8AC3E}">
        <p14:creationId xmlns:p14="http://schemas.microsoft.com/office/powerpoint/2010/main" val="7346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D7C20-03C7-4685-A6B1-766A9C15EBA9}"/>
              </a:ext>
            </a:extLst>
          </p:cNvPr>
          <p:cNvSpPr>
            <a:spLocks noGrp="1"/>
          </p:cNvSpPr>
          <p:nvPr>
            <p:ph type="title"/>
          </p:nvPr>
        </p:nvSpPr>
        <p:spPr/>
        <p:txBody>
          <a:bodyPr/>
          <a:lstStyle/>
          <a:p>
            <a:r>
              <a:rPr lang="en-US" dirty="0"/>
              <a:t>Policies</a:t>
            </a:r>
          </a:p>
        </p:txBody>
      </p:sp>
      <p:sp>
        <p:nvSpPr>
          <p:cNvPr id="3" name="Content Placeholder 2">
            <a:extLst>
              <a:ext uri="{FF2B5EF4-FFF2-40B4-BE49-F238E27FC236}">
                <a16:creationId xmlns:a16="http://schemas.microsoft.com/office/drawing/2014/main" id="{E752D0C3-321A-420C-956F-A95E2CA5ECE5}"/>
              </a:ext>
            </a:extLst>
          </p:cNvPr>
          <p:cNvSpPr>
            <a:spLocks noGrp="1"/>
          </p:cNvSpPr>
          <p:nvPr>
            <p:ph idx="1"/>
          </p:nvPr>
        </p:nvSpPr>
        <p:spPr>
          <a:xfrm>
            <a:off x="457200" y="1293240"/>
            <a:ext cx="8229600" cy="4888800"/>
          </a:xfrm>
        </p:spPr>
        <p:txBody>
          <a:bodyPr/>
          <a:lstStyle/>
          <a:p>
            <a:pPr>
              <a:buFont typeface="Wingdings" panose="05000000000000000000" pitchFamily="2" charset="2"/>
              <a:buChar char="q"/>
            </a:pPr>
            <a:r>
              <a:rPr lang="en-US" sz="1800" b="1" dirty="0">
                <a:solidFill>
                  <a:srgbClr val="333333"/>
                </a:solidFill>
                <a:latin typeface="Arial" panose="020B0604020202020204" pitchFamily="34" charset="0"/>
              </a:rPr>
              <a:t>Be excellent to each other.</a:t>
            </a:r>
          </a:p>
          <a:p>
            <a:pPr>
              <a:buFont typeface="Wingdings" panose="05000000000000000000" pitchFamily="2" charset="2"/>
              <a:buChar char="q"/>
            </a:pPr>
            <a:r>
              <a:rPr lang="en-US" sz="1800" b="1" dirty="0">
                <a:solidFill>
                  <a:srgbClr val="333333"/>
                </a:solidFill>
                <a:latin typeface="Arial" panose="020B0604020202020204" pitchFamily="34" charset="0"/>
              </a:rPr>
              <a:t>Don’t do anything that would require us to write a new rule.</a:t>
            </a:r>
          </a:p>
          <a:p>
            <a:pPr>
              <a:buFont typeface="Wingdings" panose="05000000000000000000" pitchFamily="2" charset="2"/>
              <a:buChar char="q"/>
            </a:pPr>
            <a:r>
              <a:rPr lang="en-US" sz="1800" b="1" dirty="0">
                <a:solidFill>
                  <a:srgbClr val="333333"/>
                </a:solidFill>
                <a:latin typeface="Arial" panose="020B0604020202020204" pitchFamily="34" charset="0"/>
              </a:rPr>
              <a:t>When in doubt-ask.</a:t>
            </a:r>
          </a:p>
          <a:p>
            <a:pPr marL="0" indent="0">
              <a:buNone/>
            </a:pPr>
            <a:endParaRPr lang="en-US" sz="1800" b="1" dirty="0">
              <a:solidFill>
                <a:srgbClr val="333333"/>
              </a:solidFill>
              <a:latin typeface="Arial" panose="020B0604020202020204" pitchFamily="34" charset="0"/>
            </a:endParaRPr>
          </a:p>
          <a:p>
            <a:pPr>
              <a:buFont typeface="Wingdings" panose="05000000000000000000" pitchFamily="2" charset="2"/>
              <a:buChar char="q"/>
            </a:pPr>
            <a:r>
              <a:rPr lang="en-US" dirty="0">
                <a:solidFill>
                  <a:srgbClr val="333333"/>
                </a:solidFill>
                <a:latin typeface="Arial" panose="020B0604020202020204" pitchFamily="34" charset="0"/>
              </a:rPr>
              <a:t>Nobody shall use hazardous equipment while alone in the space or without sufficient training. If you do not know how to use a tool you must ask for the assistance of someone who does. If you do not know if something is hazardous you must ask someone who does.</a:t>
            </a:r>
          </a:p>
          <a:p>
            <a:pPr>
              <a:buFont typeface="Wingdings" panose="05000000000000000000" pitchFamily="2" charset="2"/>
              <a:buChar char="q"/>
            </a:pPr>
            <a:r>
              <a:rPr lang="en-US" dirty="0">
                <a:solidFill>
                  <a:srgbClr val="333333"/>
                </a:solidFill>
                <a:latin typeface="Arial" panose="020B0604020202020204" pitchFamily="34" charset="0"/>
              </a:rPr>
              <a:t>Please keep the space in a pleasant, clean and tidy state. Wash up any kitchenware and sweep up any sawdust etc. Pack away your projects when you're not working on them and put tools back where they belong. Items left on desk surfaces may be moved or disposed. Hot food/drink </a:t>
            </a:r>
            <a:r>
              <a:rPr lang="en-US" dirty="0" err="1">
                <a:solidFill>
                  <a:srgbClr val="333333"/>
                </a:solidFill>
                <a:latin typeface="Arial" panose="020B0604020202020204" pitchFamily="34" charset="0"/>
              </a:rPr>
              <a:t>etc</a:t>
            </a:r>
            <a:r>
              <a:rPr lang="en-US" dirty="0">
                <a:solidFill>
                  <a:srgbClr val="333333"/>
                </a:solidFill>
                <a:latin typeface="Arial" panose="020B0604020202020204" pitchFamily="34" charset="0"/>
              </a:rPr>
              <a:t> is allowed however please be considerate of others when consuming strong smelling foods.</a:t>
            </a:r>
          </a:p>
          <a:p>
            <a:pPr>
              <a:buFont typeface="Wingdings" panose="05000000000000000000" pitchFamily="2" charset="2"/>
              <a:buChar char="q"/>
            </a:pPr>
            <a:r>
              <a:rPr lang="en-US" dirty="0">
                <a:solidFill>
                  <a:srgbClr val="333333"/>
                </a:solidFill>
                <a:latin typeface="Arial" panose="020B0604020202020204" pitchFamily="34" charset="0"/>
              </a:rPr>
              <a:t>Don't use the space for illegal or immoral purposes. </a:t>
            </a:r>
          </a:p>
          <a:p>
            <a:pPr>
              <a:buFont typeface="Wingdings" panose="05000000000000000000" pitchFamily="2" charset="2"/>
              <a:buChar char="q"/>
            </a:pPr>
            <a:r>
              <a:rPr lang="en-US" dirty="0">
                <a:solidFill>
                  <a:srgbClr val="333333"/>
                </a:solidFill>
                <a:latin typeface="Arial" panose="020B0604020202020204" pitchFamily="34" charset="0"/>
              </a:rPr>
              <a:t>Restore makerspace to its default state, putting all materials, projects and tools away and leave it as good as or better than the state in which you found it, turn off all lights and tools, and lock the space before you leave. </a:t>
            </a:r>
          </a:p>
          <a:p>
            <a:pPr>
              <a:buFont typeface="Wingdings" panose="05000000000000000000" pitchFamily="2" charset="2"/>
              <a:buChar char="q"/>
            </a:pPr>
            <a:r>
              <a:rPr lang="en-US" b="1" dirty="0">
                <a:solidFill>
                  <a:srgbClr val="333333"/>
                </a:solidFill>
                <a:latin typeface="Arial" panose="020B0604020202020204" pitchFamily="34" charset="0"/>
              </a:rPr>
              <a:t>Under 18s may not enter the space without a responsible adult; </a:t>
            </a:r>
            <a:r>
              <a:rPr lang="en-US" dirty="0">
                <a:solidFill>
                  <a:srgbClr val="333333"/>
                </a:solidFill>
                <a:latin typeface="Arial" panose="020B0604020202020204" pitchFamily="34" charset="0"/>
              </a:rPr>
              <a:t>they can only use equipment that they have been certified on, and then must follow any and all minor supervision rules required for that equipment. The responsible adult can be a parent/guardian, or any adult member with permission from a trustee and a parent/guardian in advance. Said responsible adult assumes all responsibility for the actions and safety of said minor.</a:t>
            </a:r>
          </a:p>
          <a:p>
            <a:pPr marL="0" indent="0">
              <a:buNone/>
            </a:pPr>
            <a:endParaRPr lang="en-US" b="1" dirty="0"/>
          </a:p>
        </p:txBody>
      </p:sp>
      <p:pic>
        <p:nvPicPr>
          <p:cNvPr id="7" name="Picture 6">
            <a:extLst>
              <a:ext uri="{FF2B5EF4-FFF2-40B4-BE49-F238E27FC236}">
                <a16:creationId xmlns:a16="http://schemas.microsoft.com/office/drawing/2014/main" id="{83AED9FB-40AE-4D16-BC54-233082456C38}"/>
              </a:ext>
            </a:extLst>
          </p:cNvPr>
          <p:cNvPicPr>
            <a:picLocks noChangeAspect="1"/>
          </p:cNvPicPr>
          <p:nvPr/>
        </p:nvPicPr>
        <p:blipFill>
          <a:blip r:embed="rId2"/>
          <a:stretch>
            <a:fillRect/>
          </a:stretch>
        </p:blipFill>
        <p:spPr>
          <a:xfrm>
            <a:off x="7335949" y="263531"/>
            <a:ext cx="1236359" cy="1253745"/>
          </a:xfrm>
          <a:prstGeom prst="rect">
            <a:avLst/>
          </a:prstGeom>
        </p:spPr>
      </p:pic>
      <p:pic>
        <p:nvPicPr>
          <p:cNvPr id="8" name="Picture 7">
            <a:extLst>
              <a:ext uri="{FF2B5EF4-FFF2-40B4-BE49-F238E27FC236}">
                <a16:creationId xmlns:a16="http://schemas.microsoft.com/office/drawing/2014/main" id="{F4DD073F-D5A1-471D-B822-576C5AF94A59}"/>
              </a:ext>
            </a:extLst>
          </p:cNvPr>
          <p:cNvPicPr>
            <a:picLocks noChangeAspect="1"/>
          </p:cNvPicPr>
          <p:nvPr/>
        </p:nvPicPr>
        <p:blipFill>
          <a:blip r:embed="rId3"/>
          <a:stretch>
            <a:fillRect/>
          </a:stretch>
        </p:blipFill>
        <p:spPr>
          <a:xfrm>
            <a:off x="4572000" y="222520"/>
            <a:ext cx="2576693" cy="1342200"/>
          </a:xfrm>
          <a:prstGeom prst="rect">
            <a:avLst/>
          </a:prstGeom>
        </p:spPr>
      </p:pic>
    </p:spTree>
    <p:extLst>
      <p:ext uri="{BB962C8B-B14F-4D97-AF65-F5344CB8AC3E}">
        <p14:creationId xmlns:p14="http://schemas.microsoft.com/office/powerpoint/2010/main" val="370525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E3A14AB-F59E-4413-BC95-6C2CB3DF26AF}"/>
              </a:ext>
            </a:extLst>
          </p:cNvPr>
          <p:cNvPicPr>
            <a:picLocks noChangeAspect="1"/>
          </p:cNvPicPr>
          <p:nvPr/>
        </p:nvPicPr>
        <p:blipFill>
          <a:blip r:embed="rId2"/>
          <a:stretch>
            <a:fillRect/>
          </a:stretch>
        </p:blipFill>
        <p:spPr>
          <a:xfrm>
            <a:off x="874462" y="4546232"/>
            <a:ext cx="1202665" cy="1611819"/>
          </a:xfrm>
          <a:prstGeom prst="rect">
            <a:avLst/>
          </a:prstGeom>
        </p:spPr>
      </p:pic>
      <p:pic>
        <p:nvPicPr>
          <p:cNvPr id="5" name="Picture 4">
            <a:extLst>
              <a:ext uri="{FF2B5EF4-FFF2-40B4-BE49-F238E27FC236}">
                <a16:creationId xmlns:a16="http://schemas.microsoft.com/office/drawing/2014/main" id="{5E842057-19B7-4671-8548-D3A243AE5BA7}"/>
              </a:ext>
            </a:extLst>
          </p:cNvPr>
          <p:cNvPicPr>
            <a:picLocks noChangeAspect="1"/>
          </p:cNvPicPr>
          <p:nvPr/>
        </p:nvPicPr>
        <p:blipFill>
          <a:blip r:embed="rId3"/>
          <a:stretch>
            <a:fillRect/>
          </a:stretch>
        </p:blipFill>
        <p:spPr>
          <a:xfrm>
            <a:off x="4968815" y="804708"/>
            <a:ext cx="3903871" cy="3956389"/>
          </a:xfrm>
          <a:prstGeom prst="rect">
            <a:avLst/>
          </a:prstGeom>
        </p:spPr>
      </p:pic>
      <p:sp>
        <p:nvSpPr>
          <p:cNvPr id="2" name="Title 1">
            <a:extLst>
              <a:ext uri="{FF2B5EF4-FFF2-40B4-BE49-F238E27FC236}">
                <a16:creationId xmlns:a16="http://schemas.microsoft.com/office/drawing/2014/main" id="{60A716EC-3291-453B-83A1-3BC76A3B6619}"/>
              </a:ext>
            </a:extLst>
          </p:cNvPr>
          <p:cNvSpPr>
            <a:spLocks noGrp="1"/>
          </p:cNvSpPr>
          <p:nvPr>
            <p:ph type="title"/>
          </p:nvPr>
        </p:nvSpPr>
        <p:spPr/>
        <p:txBody>
          <a:bodyPr/>
          <a:lstStyle/>
          <a:p>
            <a:r>
              <a:rPr lang="en-US" dirty="0"/>
              <a:t>Safety</a:t>
            </a:r>
          </a:p>
        </p:txBody>
      </p:sp>
      <p:sp>
        <p:nvSpPr>
          <p:cNvPr id="3" name="Content Placeholder 2">
            <a:extLst>
              <a:ext uri="{FF2B5EF4-FFF2-40B4-BE49-F238E27FC236}">
                <a16:creationId xmlns:a16="http://schemas.microsoft.com/office/drawing/2014/main" id="{6A2CF2E6-75F4-4136-AC78-0DDE75DD5F60}"/>
              </a:ext>
            </a:extLst>
          </p:cNvPr>
          <p:cNvSpPr>
            <a:spLocks noGrp="1"/>
          </p:cNvSpPr>
          <p:nvPr>
            <p:ph idx="1"/>
          </p:nvPr>
        </p:nvSpPr>
        <p:spPr/>
        <p:txBody>
          <a:bodyPr/>
          <a:lstStyle/>
          <a:p>
            <a:r>
              <a:rPr lang="en-US" sz="2800" dirty="0"/>
              <a:t>Wear the Gear</a:t>
            </a:r>
          </a:p>
          <a:p>
            <a:r>
              <a:rPr lang="en-US" sz="2800" dirty="0"/>
              <a:t>Know the Machine</a:t>
            </a:r>
          </a:p>
          <a:p>
            <a:r>
              <a:rPr lang="en-US" sz="2800" dirty="0"/>
              <a:t>Know your Ability</a:t>
            </a:r>
          </a:p>
          <a:p>
            <a:r>
              <a:rPr lang="en-US" sz="2800" dirty="0"/>
              <a:t>Take the Safety Class</a:t>
            </a:r>
          </a:p>
          <a:p>
            <a:endParaRPr lang="en-US" sz="2800" dirty="0"/>
          </a:p>
          <a:p>
            <a:endParaRPr lang="en-US" dirty="0"/>
          </a:p>
        </p:txBody>
      </p:sp>
      <p:pic>
        <p:nvPicPr>
          <p:cNvPr id="4" name="Picture 3">
            <a:extLst>
              <a:ext uri="{FF2B5EF4-FFF2-40B4-BE49-F238E27FC236}">
                <a16:creationId xmlns:a16="http://schemas.microsoft.com/office/drawing/2014/main" id="{FBA941B2-1334-4EF4-89AF-CBDE09B0F3F5}"/>
              </a:ext>
            </a:extLst>
          </p:cNvPr>
          <p:cNvPicPr>
            <a:picLocks noChangeAspect="1"/>
          </p:cNvPicPr>
          <p:nvPr/>
        </p:nvPicPr>
        <p:blipFill>
          <a:blip r:embed="rId4"/>
          <a:stretch>
            <a:fillRect/>
          </a:stretch>
        </p:blipFill>
        <p:spPr>
          <a:xfrm rot="556390">
            <a:off x="6040019" y="4745888"/>
            <a:ext cx="2619375" cy="1743075"/>
          </a:xfrm>
          <a:prstGeom prst="rect">
            <a:avLst/>
          </a:prstGeom>
        </p:spPr>
      </p:pic>
      <p:pic>
        <p:nvPicPr>
          <p:cNvPr id="6" name="Picture 5">
            <a:extLst>
              <a:ext uri="{FF2B5EF4-FFF2-40B4-BE49-F238E27FC236}">
                <a16:creationId xmlns:a16="http://schemas.microsoft.com/office/drawing/2014/main" id="{E1B27B2D-898D-4470-82EA-12456EE6051A}"/>
              </a:ext>
            </a:extLst>
          </p:cNvPr>
          <p:cNvPicPr>
            <a:picLocks noChangeAspect="1"/>
          </p:cNvPicPr>
          <p:nvPr/>
        </p:nvPicPr>
        <p:blipFill>
          <a:blip r:embed="rId5"/>
          <a:stretch>
            <a:fillRect/>
          </a:stretch>
        </p:blipFill>
        <p:spPr>
          <a:xfrm rot="20595871">
            <a:off x="2618393" y="4104915"/>
            <a:ext cx="2857499" cy="2262187"/>
          </a:xfrm>
          <a:prstGeom prst="rect">
            <a:avLst/>
          </a:prstGeom>
        </p:spPr>
      </p:pic>
      <p:pic>
        <p:nvPicPr>
          <p:cNvPr id="8" name="Picture 7">
            <a:extLst>
              <a:ext uri="{FF2B5EF4-FFF2-40B4-BE49-F238E27FC236}">
                <a16:creationId xmlns:a16="http://schemas.microsoft.com/office/drawing/2014/main" id="{BF45CDED-53BE-4FDB-ABCD-F3F659EC47E4}"/>
              </a:ext>
            </a:extLst>
          </p:cNvPr>
          <p:cNvPicPr>
            <a:picLocks noChangeAspect="1"/>
          </p:cNvPicPr>
          <p:nvPr/>
        </p:nvPicPr>
        <p:blipFill>
          <a:blip r:embed="rId6"/>
          <a:stretch>
            <a:fillRect/>
          </a:stretch>
        </p:blipFill>
        <p:spPr>
          <a:xfrm>
            <a:off x="2769013" y="3098167"/>
            <a:ext cx="1509623" cy="1091332"/>
          </a:xfrm>
          <a:prstGeom prst="rect">
            <a:avLst/>
          </a:prstGeom>
        </p:spPr>
      </p:pic>
      <p:pic>
        <p:nvPicPr>
          <p:cNvPr id="9" name="Picture 8">
            <a:extLst>
              <a:ext uri="{FF2B5EF4-FFF2-40B4-BE49-F238E27FC236}">
                <a16:creationId xmlns:a16="http://schemas.microsoft.com/office/drawing/2014/main" id="{02E5FBC7-BD74-4425-8807-2293A5FE58FE}"/>
              </a:ext>
            </a:extLst>
          </p:cNvPr>
          <p:cNvPicPr>
            <a:picLocks noChangeAspect="1"/>
          </p:cNvPicPr>
          <p:nvPr/>
        </p:nvPicPr>
        <p:blipFill>
          <a:blip r:embed="rId7"/>
          <a:stretch>
            <a:fillRect/>
          </a:stretch>
        </p:blipFill>
        <p:spPr>
          <a:xfrm>
            <a:off x="575399" y="2993023"/>
            <a:ext cx="1925430" cy="1383903"/>
          </a:xfrm>
          <a:prstGeom prst="rect">
            <a:avLst/>
          </a:prstGeom>
        </p:spPr>
      </p:pic>
    </p:spTree>
    <p:extLst>
      <p:ext uri="{BB962C8B-B14F-4D97-AF65-F5344CB8AC3E}">
        <p14:creationId xmlns:p14="http://schemas.microsoft.com/office/powerpoint/2010/main" val="1973583916"/>
      </p:ext>
    </p:extLst>
  </p:cSld>
  <p:clrMapOvr>
    <a:masterClrMapping/>
  </p:clrMapOvr>
</p:sld>
</file>

<file path=ppt/theme/theme1.xml><?xml version="1.0" encoding="utf-8"?>
<a:theme xmlns:a="http://schemas.openxmlformats.org/drawingml/2006/main" name="Makersmiths_White">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kersmiths_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kersmiths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9032</TotalTime>
  <Words>1367</Words>
  <Application>Microsoft Office PowerPoint</Application>
  <PresentationFormat>Overhead</PresentationFormat>
  <Paragraphs>345</Paragraphs>
  <Slides>18</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18</vt:i4>
      </vt:variant>
    </vt:vector>
  </HeadingPairs>
  <TitlesOfParts>
    <vt:vector size="28" baseType="lpstr">
      <vt:lpstr>Algerian</vt:lpstr>
      <vt:lpstr>Arial</vt:lpstr>
      <vt:lpstr>Calibri</vt:lpstr>
      <vt:lpstr>Cambria</vt:lpstr>
      <vt:lpstr>Gotham Medium</vt:lpstr>
      <vt:lpstr>Gothic medium</vt:lpstr>
      <vt:lpstr>Wingdings</vt:lpstr>
      <vt:lpstr>Makersmiths_White</vt:lpstr>
      <vt:lpstr>Makersmiths_2</vt:lpstr>
      <vt:lpstr>Makersmiths2</vt:lpstr>
      <vt:lpstr>New Member Orientation Feb 2019 </vt:lpstr>
      <vt:lpstr>Outline</vt:lpstr>
      <vt:lpstr>Who we are</vt:lpstr>
      <vt:lpstr>History</vt:lpstr>
      <vt:lpstr>Corporate Stuff</vt:lpstr>
      <vt:lpstr>Business Model</vt:lpstr>
      <vt:lpstr>Membership Stats (as of Feb 2018)</vt:lpstr>
      <vt:lpstr>Policies</vt:lpstr>
      <vt:lpstr>Safety</vt:lpstr>
      <vt:lpstr>Where we are</vt:lpstr>
      <vt:lpstr>Where we are</vt:lpstr>
      <vt:lpstr>How we communicate</vt:lpstr>
      <vt:lpstr>Membership</vt:lpstr>
      <vt:lpstr>Training</vt:lpstr>
      <vt:lpstr>How to help/get involved</vt:lpstr>
      <vt:lpstr>Getting Started - Making</vt:lpstr>
      <vt:lpstr>Getting Started - Making</vt:lpstr>
      <vt:lpstr>Getting Started -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xohmfexy</dc:creator>
  <cp:lastModifiedBy>John Dubelko</cp:lastModifiedBy>
  <cp:revision>171</cp:revision>
  <cp:lastPrinted>2018-05-14T21:47:07Z</cp:lastPrinted>
  <dcterms:created xsi:type="dcterms:W3CDTF">2014-09-30T13:02:55Z</dcterms:created>
  <dcterms:modified xsi:type="dcterms:W3CDTF">2019-02-14T00:43:40Z</dcterms:modified>
</cp:coreProperties>
</file>