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72A"/>
    <a:srgbClr val="C8290E"/>
    <a:srgbClr val="C3BAA9"/>
    <a:srgbClr val="F5002F"/>
    <a:srgbClr val="ADA089"/>
    <a:srgbClr val="EAB200"/>
    <a:srgbClr val="E2CFF1"/>
    <a:srgbClr val="CFC8BB"/>
    <a:srgbClr val="B0A48E"/>
    <a:srgbClr val="CB1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2C8A1B-39B4-4E80-B84B-3E92673DE614}" v="625" dt="2018-07-19T00:41:38.1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11" d="100"/>
          <a:sy n="111" d="100"/>
        </p:scale>
        <p:origin x="1242" y="102"/>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0F2C8A1B-39B4-4E80-B84B-3E92673DE614}"/>
    <pc:docChg chg="undo custSel modSld">
      <pc:chgData name="John Dubelko" userId="1597eacd8e3a5965" providerId="LiveId" clId="{0F2C8A1B-39B4-4E80-B84B-3E92673DE614}" dt="2018-07-19T00:41:38.112" v="624" actId="20577"/>
      <pc:docMkLst>
        <pc:docMk/>
      </pc:docMkLst>
      <pc:sldChg chg="modSp">
        <pc:chgData name="John Dubelko" userId="1597eacd8e3a5965" providerId="LiveId" clId="{0F2C8A1B-39B4-4E80-B84B-3E92673DE614}" dt="2018-07-19T00:34:18.779" v="542" actId="20577"/>
        <pc:sldMkLst>
          <pc:docMk/>
          <pc:sldMk cId="0" sldId="335"/>
        </pc:sldMkLst>
        <pc:spChg chg="mod">
          <ac:chgData name="John Dubelko" userId="1597eacd8e3a5965" providerId="LiveId" clId="{0F2C8A1B-39B4-4E80-B84B-3E92673DE614}" dt="2018-07-19T00:34:18.779" v="542" actId="20577"/>
          <ac:spMkLst>
            <pc:docMk/>
            <pc:sldMk cId="0" sldId="335"/>
            <ac:spMk id="47" creationId="{00000000-0000-0000-0000-000000000000}"/>
          </ac:spMkLst>
        </pc:spChg>
      </pc:sldChg>
      <pc:sldChg chg="modSp">
        <pc:chgData name="John Dubelko" userId="1597eacd8e3a5965" providerId="LiveId" clId="{0F2C8A1B-39B4-4E80-B84B-3E92673DE614}" dt="2018-07-19T00:34:11.614" v="537" actId="113"/>
        <pc:sldMkLst>
          <pc:docMk/>
          <pc:sldMk cId="2223050049" sldId="337"/>
        </pc:sldMkLst>
        <pc:spChg chg="mod">
          <ac:chgData name="John Dubelko" userId="1597eacd8e3a5965" providerId="LiveId" clId="{0F2C8A1B-39B4-4E80-B84B-3E92673DE614}" dt="2018-07-19T00:33:58.465" v="534" actId="113"/>
          <ac:spMkLst>
            <pc:docMk/>
            <pc:sldMk cId="2223050049" sldId="337"/>
            <ac:spMk id="3" creationId="{7F2220BF-75F4-4597-B24C-32F19341F404}"/>
          </ac:spMkLst>
        </pc:spChg>
        <pc:spChg chg="mod">
          <ac:chgData name="John Dubelko" userId="1597eacd8e3a5965" providerId="LiveId" clId="{0F2C8A1B-39B4-4E80-B84B-3E92673DE614}" dt="2018-07-19T00:34:11.614" v="537" actId="113"/>
          <ac:spMkLst>
            <pc:docMk/>
            <pc:sldMk cId="2223050049" sldId="337"/>
            <ac:spMk id="4" creationId="{4BDE8798-6312-4348-8806-2A1AC256E7AF}"/>
          </ac:spMkLst>
        </pc:spChg>
      </pc:sldChg>
      <pc:sldChg chg="modSp">
        <pc:chgData name="John Dubelko" userId="1597eacd8e3a5965" providerId="LiveId" clId="{0F2C8A1B-39B4-4E80-B84B-3E92673DE614}" dt="2018-07-19T00:19:53.141" v="117" actId="113"/>
        <pc:sldMkLst>
          <pc:docMk/>
          <pc:sldMk cId="1736363353" sldId="340"/>
        </pc:sldMkLst>
        <pc:spChg chg="mod">
          <ac:chgData name="John Dubelko" userId="1597eacd8e3a5965" providerId="LiveId" clId="{0F2C8A1B-39B4-4E80-B84B-3E92673DE614}" dt="2018-07-19T00:19:53.141" v="117" actId="113"/>
          <ac:spMkLst>
            <pc:docMk/>
            <pc:sldMk cId="1736363353" sldId="340"/>
            <ac:spMk id="3" creationId="{189B8222-02A0-4F94-B7EB-9D22D53CF608}"/>
          </ac:spMkLst>
        </pc:spChg>
        <pc:spChg chg="mod">
          <ac:chgData name="John Dubelko" userId="1597eacd8e3a5965" providerId="LiveId" clId="{0F2C8A1B-39B4-4E80-B84B-3E92673DE614}" dt="2018-07-19T00:18:34.255" v="110" actId="404"/>
          <ac:spMkLst>
            <pc:docMk/>
            <pc:sldMk cId="1736363353" sldId="340"/>
            <ac:spMk id="9" creationId="{1FFD020E-A36A-45DB-A881-1A8511B233A9}"/>
          </ac:spMkLst>
        </pc:spChg>
        <pc:spChg chg="mod">
          <ac:chgData name="John Dubelko" userId="1597eacd8e3a5965" providerId="LiveId" clId="{0F2C8A1B-39B4-4E80-B84B-3E92673DE614}" dt="2018-07-19T00:17:57.753" v="102" actId="403"/>
          <ac:spMkLst>
            <pc:docMk/>
            <pc:sldMk cId="1736363353" sldId="340"/>
            <ac:spMk id="12" creationId="{67AF0D8E-5B80-4889-B341-A30C949DC4CE}"/>
          </ac:spMkLst>
        </pc:spChg>
        <pc:spChg chg="mod">
          <ac:chgData name="John Dubelko" userId="1597eacd8e3a5965" providerId="LiveId" clId="{0F2C8A1B-39B4-4E80-B84B-3E92673DE614}" dt="2018-07-19T00:17:44.384" v="98" actId="113"/>
          <ac:spMkLst>
            <pc:docMk/>
            <pc:sldMk cId="1736363353" sldId="340"/>
            <ac:spMk id="13" creationId="{E108C5D7-D007-4FFD-815E-BFE387E796F5}"/>
          </ac:spMkLst>
        </pc:spChg>
        <pc:spChg chg="mod">
          <ac:chgData name="John Dubelko" userId="1597eacd8e3a5965" providerId="LiveId" clId="{0F2C8A1B-39B4-4E80-B84B-3E92673DE614}" dt="2018-07-19T00:17:50.592" v="99" actId="115"/>
          <ac:spMkLst>
            <pc:docMk/>
            <pc:sldMk cId="1736363353" sldId="340"/>
            <ac:spMk id="15" creationId="{01088A4A-D90E-4643-9DF7-00E63384C93F}"/>
          </ac:spMkLst>
        </pc:spChg>
      </pc:sldChg>
      <pc:sldChg chg="modSp">
        <pc:chgData name="John Dubelko" userId="1597eacd8e3a5965" providerId="LiveId" clId="{0F2C8A1B-39B4-4E80-B84B-3E92673DE614}" dt="2018-07-19T00:17:22.161" v="97" actId="20577"/>
        <pc:sldMkLst>
          <pc:docMk/>
          <pc:sldMk cId="3822424133" sldId="341"/>
        </pc:sldMkLst>
        <pc:spChg chg="mod">
          <ac:chgData name="John Dubelko" userId="1597eacd8e3a5965" providerId="LiveId" clId="{0F2C8A1B-39B4-4E80-B84B-3E92673DE614}" dt="2018-07-19T00:17:01.236" v="83" actId="113"/>
          <ac:spMkLst>
            <pc:docMk/>
            <pc:sldMk cId="3822424133" sldId="341"/>
            <ac:spMk id="3" creationId="{ED5F6265-A939-4DEB-A250-38555F69D8F5}"/>
          </ac:spMkLst>
        </pc:spChg>
        <pc:spChg chg="mod">
          <ac:chgData name="John Dubelko" userId="1597eacd8e3a5965" providerId="LiveId" clId="{0F2C8A1B-39B4-4E80-B84B-3E92673DE614}" dt="2018-07-19T00:17:22.161" v="97" actId="20577"/>
          <ac:spMkLst>
            <pc:docMk/>
            <pc:sldMk cId="3822424133" sldId="341"/>
            <ac:spMk id="4" creationId="{AB5F4CD1-9F33-4A81-BF3F-E800CE0C0244}"/>
          </ac:spMkLst>
        </pc:spChg>
      </pc:sldChg>
      <pc:sldChg chg="modSp">
        <pc:chgData name="John Dubelko" userId="1597eacd8e3a5965" providerId="LiveId" clId="{0F2C8A1B-39B4-4E80-B84B-3E92673DE614}" dt="2018-07-19T00:33:11.984" v="530" actId="113"/>
        <pc:sldMkLst>
          <pc:docMk/>
          <pc:sldMk cId="3705258780" sldId="345"/>
        </pc:sldMkLst>
        <pc:spChg chg="mod">
          <ac:chgData name="John Dubelko" userId="1597eacd8e3a5965" providerId="LiveId" clId="{0F2C8A1B-39B4-4E80-B84B-3E92673DE614}" dt="2018-07-19T00:33:11.984" v="530" actId="113"/>
          <ac:spMkLst>
            <pc:docMk/>
            <pc:sldMk cId="3705258780" sldId="345"/>
            <ac:spMk id="3" creationId="{E752D0C3-321A-420C-956F-A95E2CA5ECE5}"/>
          </ac:spMkLst>
        </pc:spChg>
      </pc:sldChg>
      <pc:sldChg chg="addSp delSp modSp">
        <pc:chgData name="John Dubelko" userId="1597eacd8e3a5965" providerId="LiveId" clId="{0F2C8A1B-39B4-4E80-B84B-3E92673DE614}" dt="2018-07-19T00:41:38.112" v="624" actId="20577"/>
        <pc:sldMkLst>
          <pc:docMk/>
          <pc:sldMk cId="73465566" sldId="357"/>
        </pc:sldMkLst>
        <pc:spChg chg="mod">
          <ac:chgData name="John Dubelko" userId="1597eacd8e3a5965" providerId="LiveId" clId="{0F2C8A1B-39B4-4E80-B84B-3E92673DE614}" dt="2018-07-19T00:09:30.498" v="4" actId="20577"/>
          <ac:spMkLst>
            <pc:docMk/>
            <pc:sldMk cId="73465566" sldId="357"/>
            <ac:spMk id="2" creationId="{D1E1865E-A3A8-4014-8A83-3B3A25D7AD30}"/>
          </ac:spMkLst>
        </pc:spChg>
        <pc:spChg chg="mod">
          <ac:chgData name="John Dubelko" userId="1597eacd8e3a5965" providerId="LiveId" clId="{0F2C8A1B-39B4-4E80-B84B-3E92673DE614}" dt="2018-07-19T00:32:39.085" v="528" actId="14100"/>
          <ac:spMkLst>
            <pc:docMk/>
            <pc:sldMk cId="73465566" sldId="357"/>
            <ac:spMk id="3" creationId="{CA8976AF-490E-4C8E-8449-D1DFE9EF19E8}"/>
          </ac:spMkLst>
        </pc:spChg>
        <pc:spChg chg="add mod">
          <ac:chgData name="John Dubelko" userId="1597eacd8e3a5965" providerId="LiveId" clId="{0F2C8A1B-39B4-4E80-B84B-3E92673DE614}" dt="2018-07-19T00:41:38.112" v="624" actId="20577"/>
          <ac:spMkLst>
            <pc:docMk/>
            <pc:sldMk cId="73465566" sldId="357"/>
            <ac:spMk id="5" creationId="{B4E8564E-4A8C-41E5-A7AB-80133062D6B4}"/>
          </ac:spMkLst>
        </pc:spChg>
        <pc:graphicFrameChg chg="add mod modGraphic">
          <ac:chgData name="John Dubelko" userId="1597eacd8e3a5965" providerId="LiveId" clId="{0F2C8A1B-39B4-4E80-B84B-3E92673DE614}" dt="2018-07-19T00:40:34.147" v="544" actId="20577"/>
          <ac:graphicFrameMkLst>
            <pc:docMk/>
            <pc:sldMk cId="73465566" sldId="357"/>
            <ac:graphicFrameMk id="4" creationId="{84DED629-01EF-476D-8549-1699D20C4E11}"/>
          </ac:graphicFrameMkLst>
        </pc:graphicFrameChg>
        <pc:graphicFrameChg chg="del">
          <ac:chgData name="John Dubelko" userId="1597eacd8e3a5965" providerId="LiveId" clId="{0F2C8A1B-39B4-4E80-B84B-3E92673DE614}" dt="2018-07-19T00:09:24.943" v="0" actId="478"/>
          <ac:graphicFrameMkLst>
            <pc:docMk/>
            <pc:sldMk cId="73465566" sldId="357"/>
            <ac:graphicFrameMk id="7" creationId="{D72E40F0-8BB6-41EF-A9A9-A2B5D6B770D3}"/>
          </ac:graphicFrameMkLst>
        </pc:graphicFrameChg>
      </pc:sldChg>
      <pc:sldChg chg="addSp delSp modSp">
        <pc:chgData name="John Dubelko" userId="1597eacd8e3a5965" providerId="LiveId" clId="{0F2C8A1B-39B4-4E80-B84B-3E92673DE614}" dt="2018-07-19T00:29:37.650" v="476" actId="313"/>
        <pc:sldMkLst>
          <pc:docMk/>
          <pc:sldMk cId="4202533543" sldId="359"/>
        </pc:sldMkLst>
        <pc:spChg chg="mod">
          <ac:chgData name="John Dubelko" userId="1597eacd8e3a5965" providerId="LiveId" clId="{0F2C8A1B-39B4-4E80-B84B-3E92673DE614}" dt="2018-07-19T00:29:37.650" v="476" actId="313"/>
          <ac:spMkLst>
            <pc:docMk/>
            <pc:sldMk cId="4202533543" sldId="359"/>
            <ac:spMk id="3" creationId="{9401FC08-69F0-4444-B54C-FBFA3EEBABED}"/>
          </ac:spMkLst>
        </pc:spChg>
        <pc:spChg chg="add del mod">
          <ac:chgData name="John Dubelko" userId="1597eacd8e3a5965" providerId="LiveId" clId="{0F2C8A1B-39B4-4E80-B84B-3E92673DE614}" dt="2018-07-19T00:25:40.717" v="203"/>
          <ac:spMkLst>
            <pc:docMk/>
            <pc:sldMk cId="4202533543" sldId="359"/>
            <ac:spMk id="4" creationId="{E084BA4C-2879-4202-8785-6E2E32D44132}"/>
          </ac:spMkLst>
        </pc:spChg>
      </pc:sldChg>
      <pc:sldChg chg="modSp">
        <pc:chgData name="John Dubelko" userId="1597eacd8e3a5965" providerId="LiveId" clId="{0F2C8A1B-39B4-4E80-B84B-3E92673DE614}" dt="2018-07-19T00:23:37.336" v="162" actId="1076"/>
        <pc:sldMkLst>
          <pc:docMk/>
          <pc:sldMk cId="4040038347" sldId="361"/>
        </pc:sldMkLst>
        <pc:picChg chg="mod">
          <ac:chgData name="John Dubelko" userId="1597eacd8e3a5965" providerId="LiveId" clId="{0F2C8A1B-39B4-4E80-B84B-3E92673DE614}" dt="2018-07-19T00:23:37.336" v="162" actId="1076"/>
          <ac:picMkLst>
            <pc:docMk/>
            <pc:sldMk cId="4040038347" sldId="361"/>
            <ac:picMk id="6" creationId="{427FF0F9-ABDC-449C-9C15-34909BA49B89}"/>
          </ac:picMkLst>
        </pc:picChg>
      </pc:sldChg>
      <pc:sldChg chg="delSp modSp">
        <pc:chgData name="John Dubelko" userId="1597eacd8e3a5965" providerId="LiveId" clId="{0F2C8A1B-39B4-4E80-B84B-3E92673DE614}" dt="2018-07-19T00:24:11.478" v="169" actId="113"/>
        <pc:sldMkLst>
          <pc:docMk/>
          <pc:sldMk cId="1839010514" sldId="362"/>
        </pc:sldMkLst>
        <pc:spChg chg="mod">
          <ac:chgData name="John Dubelko" userId="1597eacd8e3a5965" providerId="LiveId" clId="{0F2C8A1B-39B4-4E80-B84B-3E92673DE614}" dt="2018-07-19T00:24:11.478" v="169" actId="113"/>
          <ac:spMkLst>
            <pc:docMk/>
            <pc:sldMk cId="1839010514" sldId="362"/>
            <ac:spMk id="3" creationId="{CA8E79D4-90A9-44B2-B20C-26DADDB7DC80}"/>
          </ac:spMkLst>
        </pc:spChg>
        <pc:picChg chg="del">
          <ac:chgData name="John Dubelko" userId="1597eacd8e3a5965" providerId="LiveId" clId="{0F2C8A1B-39B4-4E80-B84B-3E92673DE614}" dt="2018-07-19T00:23:51.659" v="163" actId="478"/>
          <ac:picMkLst>
            <pc:docMk/>
            <pc:sldMk cId="1839010514" sldId="362"/>
            <ac:picMk id="4" creationId="{40E99575-F793-4FA8-B779-DDFAD9C3EDD3}"/>
          </ac:picMkLst>
        </pc:picChg>
      </pc:sldChg>
      <pc:sldChg chg="modSp">
        <pc:chgData name="John Dubelko" userId="1597eacd8e3a5965" providerId="LiveId" clId="{0F2C8A1B-39B4-4E80-B84B-3E92673DE614}" dt="2018-07-19T00:30:47.142" v="483" actId="113"/>
        <pc:sldMkLst>
          <pc:docMk/>
          <pc:sldMk cId="3482663852" sldId="363"/>
        </pc:sldMkLst>
        <pc:spChg chg="mod">
          <ac:chgData name="John Dubelko" userId="1597eacd8e3a5965" providerId="LiveId" clId="{0F2C8A1B-39B4-4E80-B84B-3E92673DE614}" dt="2018-07-19T00:30:47.142" v="483" actId="113"/>
          <ac:spMkLst>
            <pc:docMk/>
            <pc:sldMk cId="3482663852" sldId="363"/>
            <ac:spMk id="3" creationId="{2570B8A5-F1DC-40ED-BE09-7F17E5D3FD6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78-430A-8E14-EC25D426B4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78-430A-8E14-EC25D426B4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78-430A-8E14-EC25D426B4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78-430A-8E14-EC25D426B4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D78-430A-8E14-EC25D426B4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D78-430A-8E14-EC25D426B4EE}"/>
              </c:ext>
            </c:extLst>
          </c:dPt>
          <c:dLbls>
            <c:dLbl>
              <c:idx val="2"/>
              <c:layout>
                <c:manualLayout>
                  <c:x val="4.9943469255863841E-2"/>
                  <c:y val="6.18017675326815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78-430A-8E14-EC25D426B4EE}"/>
                </c:ext>
              </c:extLst>
            </c:dLbl>
            <c:dLbl>
              <c:idx val="3"/>
              <c:layout>
                <c:manualLayout>
                  <c:x val="2.3117413581176881E-2"/>
                  <c:y val="-0.2641867954911433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78-430A-8E14-EC25D426B4EE}"/>
                </c:ext>
              </c:extLst>
            </c:dLbl>
            <c:dLbl>
              <c:idx val="4"/>
              <c:layout>
                <c:manualLayout>
                  <c:x val="-2.1783872334853471E-2"/>
                  <c:y val="4.5309952198004232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14656880206918"/>
                      <c:h val="0.13194847020933978"/>
                    </c:manualLayout>
                  </c15:layout>
                </c:ext>
                <c:ext xmlns:c16="http://schemas.microsoft.com/office/drawing/2014/chart" uri="{C3380CC4-5D6E-409C-BE32-E72D297353CC}">
                  <c16:uniqueId val="{00000009-9D78-430A-8E14-EC25D426B4E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FY18'!$A$4:$A$9</c:f>
              <c:strCache>
                <c:ptCount val="6"/>
                <c:pt idx="0">
                  <c:v>Equipment Sales/fundraisers</c:v>
                </c:pt>
                <c:pt idx="1">
                  <c:v>Recycling</c:v>
                </c:pt>
                <c:pt idx="2">
                  <c:v>Corp memberships</c:v>
                </c:pt>
                <c:pt idx="3">
                  <c:v>Membership Dues</c:v>
                </c:pt>
                <c:pt idx="4">
                  <c:v>Program Service Fees (Classes)</c:v>
                </c:pt>
                <c:pt idx="5">
                  <c:v>Laser Time</c:v>
                </c:pt>
              </c:strCache>
            </c:strRef>
          </c:cat>
          <c:val>
            <c:numRef>
              <c:f>'Budget FY18'!$B$4:$B$9</c:f>
              <c:numCache>
                <c:formatCode>"$"#,##0</c:formatCode>
                <c:ptCount val="6"/>
                <c:pt idx="0">
                  <c:v>2525</c:v>
                </c:pt>
                <c:pt idx="1">
                  <c:v>805</c:v>
                </c:pt>
                <c:pt idx="2">
                  <c:v>10000</c:v>
                </c:pt>
                <c:pt idx="3">
                  <c:v>72100</c:v>
                </c:pt>
                <c:pt idx="4">
                  <c:v>9367.85</c:v>
                </c:pt>
                <c:pt idx="5">
                  <c:v>2374</c:v>
                </c:pt>
              </c:numCache>
            </c:numRef>
          </c:val>
          <c:extLst>
            <c:ext xmlns:c16="http://schemas.microsoft.com/office/drawing/2014/chart" uri="{C3380CC4-5D6E-409C-BE32-E72D297353CC}">
              <c16:uniqueId val="{0000000C-9D78-430A-8E14-EC25D426B4E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75-4F62-B17D-2E4EC034A4E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75-4F62-B17D-2E4EC034A4E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75-4F62-B17D-2E4EC034A4E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75-4F62-B17D-2E4EC034A4E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75-4F62-B17D-2E4EC034A4E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75-4F62-B17D-2E4EC034A4E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D75-4F62-B17D-2E4EC034A4E6}"/>
              </c:ext>
            </c:extLst>
          </c:dPt>
          <c:dLbls>
            <c:dLbl>
              <c:idx val="0"/>
              <c:layout>
                <c:manualLayout>
                  <c:x val="-0.19446784776902881"/>
                  <c:y val="-5.510680956547098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75-4F62-B17D-2E4EC034A4E6}"/>
                </c:ext>
              </c:extLst>
            </c:dLbl>
            <c:dLbl>
              <c:idx val="1"/>
              <c:layout>
                <c:manualLayout>
                  <c:x val="0.20043689851268592"/>
                  <c:y val="3.80125400991542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75-4F62-B17D-2E4EC034A4E6}"/>
                </c:ext>
              </c:extLst>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5-0D75-4F62-B17D-2E4EC034A4E6}"/>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7-0D75-4F62-B17D-2E4EC034A4E6}"/>
                </c:ext>
              </c:extLst>
            </c:dLbl>
            <c:dLbl>
              <c:idx val="4"/>
              <c:layout>
                <c:manualLayout>
                  <c:x val="-2.4612873521787915E-2"/>
                  <c:y val="6.097608910598580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D75-4F62-B17D-2E4EC034A4E6}"/>
                </c:ext>
              </c:extLst>
            </c:dLbl>
            <c:dLbl>
              <c:idx val="5"/>
              <c:layout>
                <c:manualLayout>
                  <c:x val="-3.5268267596690099E-2"/>
                  <c:y val="5.8916164914644888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D75-4F62-B17D-2E4EC034A4E6}"/>
                </c:ext>
              </c:extLst>
            </c:dLbl>
            <c:dLbl>
              <c:idx val="6"/>
              <c:layout>
                <c:manualLayout>
                  <c:x val="-0.23160728346456694"/>
                  <c:y val="5.40525663458734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D75-4F62-B17D-2E4EC034A4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FY18'!$C$12:$C$18</c:f>
              <c:strCache>
                <c:ptCount val="7"/>
                <c:pt idx="0">
                  <c:v>Class Supplies</c:v>
                </c:pt>
                <c:pt idx="1">
                  <c:v>Business Registration Fees</c:v>
                </c:pt>
                <c:pt idx="2">
                  <c:v>Purcellville</c:v>
                </c:pt>
                <c:pt idx="3">
                  <c:v>Leesburg</c:v>
                </c:pt>
                <c:pt idx="4">
                  <c:v>Facilities Buildout</c:v>
                </c:pt>
                <c:pt idx="5">
                  <c:v>Business Exp</c:v>
                </c:pt>
                <c:pt idx="6">
                  <c:v>Carryover from FY17</c:v>
                </c:pt>
              </c:strCache>
            </c:strRef>
          </c:cat>
          <c:val>
            <c:numRef>
              <c:f>'Budget FY18'!$D$12:$D$18</c:f>
              <c:numCache>
                <c:formatCode>"$"#,##0</c:formatCode>
                <c:ptCount val="7"/>
                <c:pt idx="0">
                  <c:v>1000</c:v>
                </c:pt>
                <c:pt idx="1">
                  <c:v>1770.01</c:v>
                </c:pt>
                <c:pt idx="2">
                  <c:v>33292.92</c:v>
                </c:pt>
                <c:pt idx="3">
                  <c:v>27428.43</c:v>
                </c:pt>
                <c:pt idx="4">
                  <c:v>6000</c:v>
                </c:pt>
                <c:pt idx="5">
                  <c:v>14594.519999999997</c:v>
                </c:pt>
                <c:pt idx="6" formatCode="&quot;$&quot;#,##0.00">
                  <c:v>4539.96</c:v>
                </c:pt>
              </c:numCache>
            </c:numRef>
          </c:val>
          <c:extLst>
            <c:ext xmlns:c16="http://schemas.microsoft.com/office/drawing/2014/chart" uri="{C3380CC4-5D6E-409C-BE32-E72D297353CC}">
              <c16:uniqueId val="{0000000E-0D75-4F62-B17D-2E4EC034A4E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7/18/2018</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7/18/2018</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7/18/2018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7/18/2018</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7/18/2018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7/18/2018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7/18/2018</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7/18/2018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7/18/2018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7/18/2018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7/18/2018</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July 2018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856619" y="2909560"/>
            <a:ext cx="3131389" cy="1853020"/>
          </a:xfrm>
          <a:prstGeom prst="rect">
            <a:avLst/>
          </a:prstGeom>
        </p:spPr>
      </p:pic>
      <p:pic>
        <p:nvPicPr>
          <p:cNvPr id="8" name="Picture 7">
            <a:extLst>
              <a:ext uri="{FF2B5EF4-FFF2-40B4-BE49-F238E27FC236}">
                <a16:creationId xmlns:a16="http://schemas.microsoft.com/office/drawing/2014/main" id="{2ECDED81-8FDB-45F3-AD34-09229D812614}"/>
              </a:ext>
            </a:extLst>
          </p:cNvPr>
          <p:cNvPicPr>
            <a:picLocks noChangeAspect="1"/>
          </p:cNvPicPr>
          <p:nvPr/>
        </p:nvPicPr>
        <p:blipFill>
          <a:blip r:embed="rId3"/>
          <a:stretch>
            <a:fillRect/>
          </a:stretch>
        </p:blipFill>
        <p:spPr>
          <a:xfrm>
            <a:off x="4387427" y="2054716"/>
            <a:ext cx="4148709" cy="3562709"/>
          </a:xfrm>
          <a:prstGeom prst="rect">
            <a:avLst/>
          </a:prstGeom>
        </p:spPr>
      </p:pic>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244251" y="1722951"/>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455" y="1883823"/>
            <a:ext cx="3472295" cy="3472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b="1"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Becoming how we sign people up for events</a:t>
            </a:r>
          </a:p>
          <a:p>
            <a:pPr lvl="1"/>
            <a:r>
              <a:rPr lang="en-US" b="1"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1"/>
            <a:r>
              <a:rPr lang="en-US" b="1" dirty="0" err="1"/>
              <a:t>Makersmiths</a:t>
            </a:r>
            <a:r>
              <a:rPr lang="en-US" b="1"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1"/>
            <a:r>
              <a:rPr lang="en-US" b="1" dirty="0"/>
              <a:t>Meetup</a:t>
            </a:r>
          </a:p>
          <a:p>
            <a:pPr lvl="2"/>
            <a:r>
              <a:rPr lang="en-US" dirty="0"/>
              <a:t>Place to post upcoming events</a:t>
            </a:r>
          </a:p>
          <a:p>
            <a:pPr lvl="2"/>
            <a:r>
              <a:rPr lang="en-US" dirty="0"/>
              <a:t>May phase this out </a:t>
            </a:r>
          </a:p>
          <a:p>
            <a:pPr lvl="1"/>
            <a:r>
              <a:rPr lang="en-US" b="1" dirty="0"/>
              <a:t>Door tweets </a:t>
            </a:r>
            <a:r>
              <a:rPr lang="en-US" dirty="0"/>
              <a:t>(https://twitter.com/makersmithsdoor)</a:t>
            </a:r>
          </a:p>
          <a:p>
            <a:pPr lvl="2"/>
            <a:r>
              <a:rPr lang="en-US" dirty="0"/>
              <a:t>Leesburg stop light status</a:t>
            </a:r>
          </a:p>
          <a:p>
            <a:pPr lvl="2"/>
            <a:r>
              <a:rPr lang="en-US" dirty="0"/>
              <a:t>Track when the door is open or closed </a:t>
            </a:r>
          </a:p>
          <a:p>
            <a:pPr lvl="1"/>
            <a:r>
              <a:rPr lang="en-US" b="1" dirty="0" err="1"/>
              <a:t>Wifi</a:t>
            </a:r>
            <a:endParaRPr lang="en-US" b="1" dirty="0"/>
          </a:p>
          <a:p>
            <a:pPr lvl="2"/>
            <a:r>
              <a:rPr lang="en-US" dirty="0"/>
              <a:t>Guest (low data rate) </a:t>
            </a:r>
          </a:p>
          <a:p>
            <a:pPr lvl="2"/>
            <a:r>
              <a:rPr lang="en-US" dirty="0"/>
              <a:t>Members (full throttle) – setup your password on your account profile (makersmiths.org)</a:t>
            </a:r>
          </a:p>
        </p:txBody>
      </p:sp>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457200" y="1171567"/>
            <a:ext cx="8229600" cy="4888800"/>
          </a:xfrm>
        </p:spPr>
        <p:txBody>
          <a:bodyPr/>
          <a:lstStyle/>
          <a:p>
            <a:pPr marL="0" indent="0">
              <a:buNone/>
            </a:pPr>
            <a:r>
              <a:rPr lang="en-US" b="1" u="sng" dirty="0"/>
              <a:t>Guest Members:</a:t>
            </a:r>
            <a:endParaRPr lang="en-US" dirty="0"/>
          </a:p>
          <a:p>
            <a:r>
              <a:rPr lang="en-US" dirty="0"/>
              <a:t>Invitations to our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 $50 a month:</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pPr marL="0" indent="0">
              <a:buNone/>
            </a:pPr>
            <a:r>
              <a:rPr lang="en-US" b="1" u="sng" dirty="0"/>
              <a:t>Full Members $100 a month:</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Family members included </a:t>
            </a:r>
          </a:p>
          <a:p>
            <a:pPr marL="0" indent="0">
              <a:buNone/>
            </a:pPr>
            <a:r>
              <a:rPr lang="en-US" b="1" u="sng" dirty="0"/>
              <a:t>Corporate $5,000 a year:</a:t>
            </a:r>
          </a:p>
          <a:p>
            <a:r>
              <a:rPr lang="en-US" dirty="0"/>
              <a:t>Up to 10 Members with Full member benefits</a:t>
            </a:r>
          </a:p>
          <a:p>
            <a:pPr marL="0" indent="0">
              <a:buNone/>
            </a:pPr>
            <a:r>
              <a:rPr lang="en-US" b="1" u="sng" dirty="0"/>
              <a:t>Complimentary</a:t>
            </a:r>
          </a:p>
          <a:p>
            <a:r>
              <a:rPr lang="en-US" dirty="0"/>
              <a:t>Three month Full membership in exchange for service to the organization</a:t>
            </a:r>
          </a:p>
          <a:p>
            <a:r>
              <a:rPr lang="en-US" dirty="0"/>
              <a:t>Application required and approved by the board of directors</a:t>
            </a:r>
          </a:p>
          <a:p>
            <a:pPr marL="0" indent="0">
              <a:buNone/>
            </a:pP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b="1" dirty="0"/>
              <a:t>Discounts</a:t>
            </a:r>
          </a:p>
          <a:p>
            <a:pPr lvl="2"/>
            <a:r>
              <a:rPr lang="en-US" dirty="0"/>
              <a:t>Members get discounts with our switch over to makermsith.org for event signup</a:t>
            </a:r>
          </a:p>
          <a:p>
            <a:pPr lvl="2"/>
            <a:r>
              <a:rPr lang="en-US" dirty="0"/>
              <a:t>Meetups will have a link to signup on makersmiths.org</a:t>
            </a:r>
          </a:p>
          <a:p>
            <a:r>
              <a:rPr lang="en-US" b="1" dirty="0"/>
              <a:t>Instructor pay guidelines:</a:t>
            </a:r>
          </a:p>
          <a:p>
            <a:pPr lvl="2"/>
            <a:r>
              <a:rPr lang="en-US" dirty="0"/>
              <a:t>Must be a </a:t>
            </a:r>
            <a:r>
              <a:rPr lang="en-US" b="1" dirty="0"/>
              <a:t>full member </a:t>
            </a:r>
            <a:r>
              <a:rPr lang="en-US" dirty="0"/>
              <a:t>in good standing and current on dues.</a:t>
            </a:r>
          </a:p>
          <a:p>
            <a:pPr lvl="2"/>
            <a:r>
              <a:rPr lang="en-US" b="1" dirty="0"/>
              <a:t>Notify the board of directors and treasurer </a:t>
            </a:r>
            <a:r>
              <a:rPr lang="en-US" dirty="0"/>
              <a:t>before classes are scheduled</a:t>
            </a:r>
          </a:p>
          <a:p>
            <a:pPr lvl="2"/>
            <a:r>
              <a:rPr lang="en-US" dirty="0"/>
              <a:t>Instructors will split the class fees (after class supplies and other charges) with </a:t>
            </a:r>
            <a:r>
              <a:rPr lang="en-US" dirty="0" err="1"/>
              <a:t>Makersmiths</a:t>
            </a:r>
            <a:r>
              <a:rPr lang="en-US" dirty="0"/>
              <a:t> </a:t>
            </a:r>
            <a:r>
              <a:rPr lang="en-US" b="1" dirty="0"/>
              <a:t>50/50</a:t>
            </a:r>
            <a:r>
              <a:rPr lang="en-US" dirty="0"/>
              <a:t>.</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a:t>
            </a:r>
            <a:r>
              <a:rPr lang="en-US" b="1" dirty="0"/>
              <a:t>board of directors can modify this policy </a:t>
            </a:r>
            <a:r>
              <a:rPr lang="en-US" dirty="0"/>
              <a:t>on a case by case basis.</a:t>
            </a:r>
          </a:p>
          <a:p>
            <a:r>
              <a:rPr lang="en-US"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donation</a:t>
            </a:r>
          </a:p>
          <a:p>
            <a:pPr lvl="1"/>
            <a:r>
              <a:rPr lang="en-US" dirty="0"/>
              <a:t>Be on a Committee</a:t>
            </a:r>
          </a:p>
          <a:p>
            <a:pPr lvl="2"/>
            <a:r>
              <a:rPr lang="en-US" dirty="0"/>
              <a:t>See the </a:t>
            </a:r>
            <a:r>
              <a:rPr lang="en-US" dirty="0" err="1"/>
              <a:t>Makersmiths</a:t>
            </a:r>
            <a:r>
              <a:rPr lang="en-US" dirty="0"/>
              <a:t>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b="1"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b="1" dirty="0"/>
              <a:t>Where we are</a:t>
            </a:r>
          </a:p>
          <a:p>
            <a:pPr lvl="2"/>
            <a:r>
              <a:rPr lang="en-US" dirty="0"/>
              <a:t>Leesburg</a:t>
            </a:r>
          </a:p>
          <a:p>
            <a:pPr lvl="2"/>
            <a:r>
              <a:rPr lang="en-US" dirty="0"/>
              <a:t>Purcellville</a:t>
            </a:r>
          </a:p>
          <a:p>
            <a:r>
              <a:rPr lang="en-US" b="1"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b="1"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b="1" kern="0" dirty="0"/>
              <a:t>Training</a:t>
            </a:r>
          </a:p>
          <a:p>
            <a:pPr lvl="2"/>
            <a:r>
              <a:rPr lang="en-US" kern="0" dirty="0"/>
              <a:t>Discounts</a:t>
            </a:r>
          </a:p>
          <a:p>
            <a:pPr lvl="2"/>
            <a:r>
              <a:rPr lang="en-US" kern="0" dirty="0"/>
              <a:t>Instructor pay</a:t>
            </a:r>
          </a:p>
          <a:p>
            <a:pPr lvl="2"/>
            <a:r>
              <a:rPr lang="en-US" kern="0" dirty="0"/>
              <a:t>Tool Signoff</a:t>
            </a:r>
          </a:p>
          <a:p>
            <a:pPr lvl="1"/>
            <a:r>
              <a:rPr lang="en-US" b="1" kern="0" dirty="0"/>
              <a:t>How to help</a:t>
            </a:r>
          </a:p>
          <a:p>
            <a:pPr lvl="2"/>
            <a:r>
              <a:rPr lang="en-US" kern="0" dirty="0"/>
              <a:t>Membership meetings</a:t>
            </a:r>
          </a:p>
          <a:p>
            <a:pPr lvl="2"/>
            <a:r>
              <a:rPr lang="en-US" kern="0" dirty="0"/>
              <a:t>Volunteer Opportunities </a:t>
            </a:r>
          </a:p>
          <a:p>
            <a:pPr lvl="1"/>
            <a:r>
              <a:rPr lang="en-US" b="1"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dirty="0"/>
              <a:t>To provide a </a:t>
            </a:r>
            <a:r>
              <a:rPr lang="en-US" sz="2000" b="1" dirty="0"/>
              <a:t>community workshop </a:t>
            </a:r>
            <a:r>
              <a:rPr lang="en-US" sz="2000" dirty="0"/>
              <a:t>where people can </a:t>
            </a:r>
            <a:r>
              <a:rPr lang="en-US" sz="2000" b="1" dirty="0"/>
              <a:t>learn, teach and collaborate </a:t>
            </a:r>
            <a:r>
              <a:rPr lang="en-US" sz="2000" dirty="0"/>
              <a:t>on creative and technical works, and to promote the usefulness of competence in the technical arts to the public; and by serving as a </a:t>
            </a:r>
            <a:r>
              <a:rPr lang="en-US" sz="2000" b="1" dirty="0"/>
              <a:t>center of information </a:t>
            </a:r>
            <a:r>
              <a:rPr lang="en-US" sz="2000" dirty="0"/>
              <a:t>about the technical arts </a:t>
            </a:r>
            <a:r>
              <a:rPr lang="en-US" sz="2000" b="1" u="sng" dirty="0"/>
              <a:t>for</a:t>
            </a:r>
            <a:r>
              <a:rPr lang="en-US" sz="2000" b="1" dirty="0"/>
              <a:t> members, schools, other interested groups and the general public</a:t>
            </a:r>
            <a:r>
              <a:rPr lang="en-US" sz="2000" dirty="0"/>
              <a:t>.</a:t>
            </a:r>
            <a:endParaRPr lang="en-US" sz="2000"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008129" y="742047"/>
            <a:ext cx="2698175" cy="461665"/>
          </a:xfrm>
          <a:prstGeom prst="rect">
            <a:avLst/>
          </a:prstGeom>
          <a:noFill/>
        </p:spPr>
        <p:txBody>
          <a:bodyPr wrap="none" rtlCol="0">
            <a:spAutoFit/>
          </a:bodyPr>
          <a:lstStyle/>
          <a:p>
            <a:r>
              <a:rPr lang="en-US" dirty="0"/>
              <a:t>Adult </a:t>
            </a:r>
            <a:r>
              <a:rPr lang="en-US" sz="2400" dirty="0">
                <a:latin typeface="Algerian" panose="04020705040A02060702" pitchFamily="82" charset="0"/>
                <a:cs typeface="Aldhabi" panose="020B0604020202020204" pitchFamily="2" charset="-78"/>
              </a:rPr>
              <a:t>Enthusiasts</a:t>
            </a:r>
            <a:endParaRPr lang="en-US" dirty="0">
              <a:latin typeface="Algerian" panose="04020705040A02060702" pitchFamily="82" charset="0"/>
              <a:cs typeface="Aldhabi" panose="020B0604020202020204" pitchFamily="2" charset="-78"/>
            </a:endParaRP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228477" y="3676214"/>
            <a:ext cx="2929392" cy="461665"/>
          </a:xfrm>
          <a:prstGeom prst="rect">
            <a:avLst/>
          </a:prstGeom>
          <a:noFill/>
        </p:spPr>
        <p:txBody>
          <a:bodyPr wrap="none" rtlCol="0">
            <a:spAutoFit/>
          </a:bodyPr>
          <a:lstStyle/>
          <a:p>
            <a:r>
              <a:rPr lang="en-US" sz="2400" b="1" dirty="0"/>
              <a:t>STEM/STEAM </a:t>
            </a:r>
            <a:r>
              <a:rPr lang="en-US" dirty="0"/>
              <a:t>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a:t>
            </a:r>
            <a:r>
              <a:rPr lang="en-US" b="1" dirty="0"/>
              <a:t>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u="sng" dirty="0"/>
              <a:t>Community </a:t>
            </a:r>
            <a:r>
              <a:rPr lang="en-US" dirty="0"/>
              <a:t>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dirty="0">
                <a:solidFill>
                  <a:schemeClr val="tx1"/>
                </a:solidFill>
                <a:latin typeface="Arial" panose="020B0604020202020204" pitchFamily="34" charset="0"/>
              </a:rPr>
              <a:t>Moving from Lawson Rd into larger space at 106 Royal St SW, Leesburg, VA.  To be known as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dirty="0">
                <a:solidFill>
                  <a:schemeClr val="tx1"/>
                </a:solidFill>
                <a:latin typeface="Arial" panose="020B0604020202020204" pitchFamily="34" charset="0"/>
              </a:rPr>
              <a:t>October: Lots of activity with etching pumpkins and pumpkin pies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-Leesburg.  </a:t>
            </a:r>
          </a:p>
          <a:p>
            <a:pPr lvl="1" eaLnBrk="0" fontAlgn="base" hangingPunct="0">
              <a:spcBef>
                <a:spcPct val="0"/>
              </a:spcBef>
              <a:spcAft>
                <a:spcPct val="0"/>
              </a:spcAft>
            </a:pPr>
            <a:r>
              <a:rPr lang="en-US" altLang="en-US" dirty="0">
                <a:solidFill>
                  <a:schemeClr val="tx1"/>
                </a:solidFill>
                <a:latin typeface="Arial" panose="020B0604020202020204" pitchFamily="34" charset="0"/>
              </a:rPr>
              <a:t>Open Houses on First Fridays.  </a:t>
            </a:r>
          </a:p>
          <a:p>
            <a:pPr lvl="1" eaLnBrk="0" fontAlgn="base" hangingPunct="0">
              <a:spcBef>
                <a:spcPct val="0"/>
              </a:spcBef>
              <a:spcAft>
                <a:spcPct val="0"/>
              </a:spcAft>
            </a:pPr>
            <a:r>
              <a:rPr lang="en-US" altLang="en-US" dirty="0">
                <a:solidFill>
                  <a:schemeClr val="tx1"/>
                </a:solidFill>
                <a:latin typeface="Arial" panose="020B0604020202020204" pitchFamily="34" charset="0"/>
              </a:rPr>
              <a:t>Bee Hive of activity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-Purcellville with transforming upper building into a makerspace </a:t>
            </a:r>
            <a:r>
              <a:rPr lang="en-US" dirty="0">
                <a:solidFill>
                  <a:schemeClr val="tx1"/>
                </a:solidFill>
                <a:latin typeface="Arial" panose="020B0604020202020204" pitchFamily="34" charset="0"/>
              </a:rPr>
              <a:t>upper building into a makerspace with multi-purpose meeting room, wood shop, and metal shop.  Also transforming lower building with hot shop (kilns, forge) and frame shop.</a:t>
            </a:r>
            <a:endParaRPr lang="en-US" alt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638857"/>
          </a:xfrm>
          <a:ln>
            <a:solidFill>
              <a:schemeClr val="accent1"/>
            </a:solidFill>
          </a:ln>
        </p:spPr>
        <p:txBody>
          <a:bodyPr/>
          <a:lstStyle/>
          <a:p>
            <a:r>
              <a:rPr lang="en-US" sz="2400" b="1" dirty="0"/>
              <a:t>Leadership</a:t>
            </a:r>
          </a:p>
          <a:p>
            <a:endParaRPr lang="en-US" dirty="0"/>
          </a:p>
          <a:p>
            <a:r>
              <a:rPr lang="en-US" b="1"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pPr marL="285750" indent="-285750">
              <a:buFont typeface="Wingdings" panose="05000000000000000000" pitchFamily="2" charset="2"/>
              <a:buChar char="§"/>
            </a:pPr>
            <a:r>
              <a:rPr lang="en-US" dirty="0"/>
              <a:t>Michael James</a:t>
            </a:r>
          </a:p>
          <a:p>
            <a:pPr marL="285750" indent="-285750">
              <a:buFont typeface="Wingdings" panose="05000000000000000000" pitchFamily="2" charset="2"/>
              <a:buChar char="§"/>
            </a:pPr>
            <a:r>
              <a:rPr lang="en-US" dirty="0"/>
              <a:t>Erin </a:t>
            </a:r>
            <a:r>
              <a:rPr lang="en-US" dirty="0" err="1"/>
              <a:t>Werling</a:t>
            </a:r>
            <a:endParaRPr lang="en-US" dirty="0"/>
          </a:p>
          <a:p>
            <a:endParaRPr lang="en-US" dirty="0"/>
          </a:p>
          <a:p>
            <a:r>
              <a:rPr lang="en-US" dirty="0"/>
              <a:t>The Board is the official voice of </a:t>
            </a:r>
            <a:r>
              <a:rPr lang="en-US" dirty="0" err="1"/>
              <a:t>Makersmiths</a:t>
            </a:r>
            <a:r>
              <a:rPr lang="en-US" dirty="0"/>
              <a:t> Inc.  All contracts and other legal matters must be approved by the board of directors</a:t>
            </a:r>
          </a:p>
          <a:p>
            <a:endParaRPr lang="en-US" dirty="0"/>
          </a:p>
          <a:p>
            <a:r>
              <a:rPr lang="en-US" b="1" dirty="0"/>
              <a:t>President:</a:t>
            </a:r>
            <a:r>
              <a:rPr lang="en-US" dirty="0"/>
              <a:t> Mark Millsap</a:t>
            </a:r>
          </a:p>
          <a:p>
            <a:endParaRPr lang="en-US" dirty="0"/>
          </a:p>
          <a:p>
            <a:r>
              <a:rPr lang="en-US" b="1" dirty="0"/>
              <a:t>Treasure: </a:t>
            </a:r>
            <a:r>
              <a:rPr lang="en-US" dirty="0"/>
              <a:t>John Dubelko</a:t>
            </a:r>
          </a:p>
          <a:p>
            <a:endParaRPr lang="en-US" dirty="0"/>
          </a:p>
          <a:p>
            <a:r>
              <a:rPr lang="en-US" b="1" dirty="0"/>
              <a:t>Bookkeeper:</a:t>
            </a:r>
            <a:r>
              <a:rPr lang="en-US" dirty="0"/>
              <a:t>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0"/>
            <a:ext cx="3886200" cy="4638857"/>
          </a:xfrm>
          <a:ln>
            <a:solidFill>
              <a:schemeClr val="accent1"/>
            </a:solidFill>
          </a:ln>
        </p:spPr>
        <p:txBody>
          <a:bodyPr/>
          <a:lstStyle/>
          <a:p>
            <a:r>
              <a:rPr lang="en-US" sz="2400" b="1" dirty="0"/>
              <a:t>Structure</a:t>
            </a:r>
          </a:p>
          <a:p>
            <a:pPr marL="285750" indent="-285750">
              <a:buFontTx/>
              <a:buChar char="-"/>
            </a:pPr>
            <a:r>
              <a:rPr lang="en-US" dirty="0"/>
              <a:t>IRS designated Nonprofit 501(c)3</a:t>
            </a:r>
          </a:p>
          <a:p>
            <a:pPr lvl="2"/>
            <a:r>
              <a:rPr lang="en-US" dirty="0"/>
              <a:t>          </a:t>
            </a:r>
            <a:r>
              <a:rPr lang="en-US" b="1" dirty="0"/>
              <a:t>$$$$ Donations are tax deductible $$$</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2018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July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8"/>
            <a:ext cx="8229600" cy="476848"/>
          </a:xfrm>
          <a:solidFill>
            <a:srgbClr val="D6472A"/>
          </a:solidFill>
        </p:spPr>
        <p:txBody>
          <a:bodyPr/>
          <a:lstStyle/>
          <a:p>
            <a:pPr marL="0" indent="0" algn="ctr">
              <a:buNone/>
            </a:pPr>
            <a:r>
              <a:rPr lang="en-US" sz="2000" dirty="0">
                <a:solidFill>
                  <a:schemeClr val="bg1"/>
                </a:solidFill>
              </a:rPr>
              <a:t>Projecting about 100 Full Time Equivalent (FTE) members by year end.</a:t>
            </a:r>
          </a:p>
        </p:txBody>
      </p:sp>
      <p:graphicFrame>
        <p:nvGraphicFramePr>
          <p:cNvPr id="4" name="Table 3">
            <a:extLst>
              <a:ext uri="{FF2B5EF4-FFF2-40B4-BE49-F238E27FC236}">
                <a16:creationId xmlns:a16="http://schemas.microsoft.com/office/drawing/2014/main" id="{84DED629-01EF-476D-8549-1699D20C4E11}"/>
              </a:ext>
            </a:extLst>
          </p:cNvPr>
          <p:cNvGraphicFramePr>
            <a:graphicFrameLocks noGrp="1"/>
          </p:cNvGraphicFramePr>
          <p:nvPr>
            <p:extLst>
              <p:ext uri="{D42A27DB-BD31-4B8C-83A1-F6EECF244321}">
                <p14:modId xmlns:p14="http://schemas.microsoft.com/office/powerpoint/2010/main" val="608140082"/>
              </p:ext>
            </p:extLst>
          </p:nvPr>
        </p:nvGraphicFramePr>
        <p:xfrm>
          <a:off x="629721" y="1502688"/>
          <a:ext cx="7927675" cy="3310853"/>
        </p:xfrm>
        <a:graphic>
          <a:graphicData uri="http://schemas.openxmlformats.org/drawingml/2006/table">
            <a:tbl>
              <a:tblPr/>
              <a:tblGrid>
                <a:gridCol w="1104181">
                  <a:extLst>
                    <a:ext uri="{9D8B030D-6E8A-4147-A177-3AD203B41FA5}">
                      <a16:colId xmlns:a16="http://schemas.microsoft.com/office/drawing/2014/main" val="1386844294"/>
                    </a:ext>
                  </a:extLst>
                </a:gridCol>
                <a:gridCol w="2257630">
                  <a:extLst>
                    <a:ext uri="{9D8B030D-6E8A-4147-A177-3AD203B41FA5}">
                      <a16:colId xmlns:a16="http://schemas.microsoft.com/office/drawing/2014/main" val="3283488821"/>
                    </a:ext>
                  </a:extLst>
                </a:gridCol>
                <a:gridCol w="1575830">
                  <a:extLst>
                    <a:ext uri="{9D8B030D-6E8A-4147-A177-3AD203B41FA5}">
                      <a16:colId xmlns:a16="http://schemas.microsoft.com/office/drawing/2014/main" val="1857627530"/>
                    </a:ext>
                  </a:extLst>
                </a:gridCol>
                <a:gridCol w="2092887">
                  <a:extLst>
                    <a:ext uri="{9D8B030D-6E8A-4147-A177-3AD203B41FA5}">
                      <a16:colId xmlns:a16="http://schemas.microsoft.com/office/drawing/2014/main" val="827575191"/>
                    </a:ext>
                  </a:extLst>
                </a:gridCol>
                <a:gridCol w="897147">
                  <a:extLst>
                    <a:ext uri="{9D8B030D-6E8A-4147-A177-3AD203B41FA5}">
                      <a16:colId xmlns:a16="http://schemas.microsoft.com/office/drawing/2014/main" val="3571332436"/>
                    </a:ext>
                  </a:extLst>
                </a:gridCol>
              </a:tblGrid>
              <a:tr h="498622">
                <a:tc>
                  <a:txBody>
                    <a:bodyPr/>
                    <a:lstStyle/>
                    <a:p>
                      <a:pPr algn="ctr" fontAlgn="b"/>
                      <a:r>
                        <a:rPr lang="en-US" sz="2800" b="1" i="0" u="none" strike="noStrike" dirty="0">
                          <a:solidFill>
                            <a:srgbClr val="FFFFFF"/>
                          </a:solidFill>
                          <a:effectLst/>
                          <a:latin typeface="Calibri" panose="020F0502020204030204" pitchFamily="34" charset="0"/>
                        </a:rPr>
                        <a:t>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8290E"/>
                    </a:solidFill>
                  </a:tcPr>
                </a:tc>
                <a:tc>
                  <a:txBody>
                    <a:bodyPr/>
                    <a:lstStyle/>
                    <a:p>
                      <a:pPr algn="ctr" fontAlgn="b"/>
                      <a:r>
                        <a:rPr lang="en-US" sz="2800" b="1" i="0" u="none" strike="noStrike" dirty="0">
                          <a:solidFill>
                            <a:srgbClr val="FFFFFF"/>
                          </a:solidFill>
                          <a:effectLst/>
                          <a:latin typeface="Calibri" panose="020F0502020204030204" pitchFamily="34" charset="0"/>
                        </a:rPr>
                        <a:t>Levels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8290E"/>
                    </a:solidFill>
                  </a:tcPr>
                </a:tc>
                <a:tc>
                  <a:txBody>
                    <a:bodyPr/>
                    <a:lstStyle/>
                    <a:p>
                      <a:pPr algn="ctr" fontAlgn="b"/>
                      <a:r>
                        <a:rPr lang="en-US" sz="2800" b="1" i="0" u="none" strike="noStrike" dirty="0">
                          <a:solidFill>
                            <a:srgbClr val="FFFFFF"/>
                          </a:solidFill>
                          <a:effectLst/>
                          <a:latin typeface="Calibri" panose="020F0502020204030204" pitchFamily="34" charset="0"/>
                        </a:rPr>
                        <a:t>Members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8290E"/>
                    </a:solidFill>
                  </a:tcPr>
                </a:tc>
                <a:tc>
                  <a:txBody>
                    <a:bodyPr/>
                    <a:lstStyle/>
                    <a:p>
                      <a:pPr algn="ctr" fontAlgn="b"/>
                      <a:r>
                        <a:rPr lang="en-US" sz="2800" b="1" i="0" u="none" strike="noStrike" dirty="0">
                          <a:solidFill>
                            <a:srgbClr val="FFFFFF"/>
                          </a:solidFill>
                          <a:effectLst/>
                          <a:latin typeface="Calibri" panose="020F0502020204030204" pitchFamily="34" charset="0"/>
                        </a:rPr>
                        <a:t>Memberships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8290E"/>
                    </a:solidFill>
                  </a:tcPr>
                </a:tc>
                <a:tc>
                  <a:txBody>
                    <a:bodyPr/>
                    <a:lstStyle/>
                    <a:p>
                      <a:pPr algn="ctr" fontAlgn="b"/>
                      <a:r>
                        <a:rPr lang="en-US" sz="2800" b="1" i="0" u="none" strike="noStrike" dirty="0">
                          <a:solidFill>
                            <a:srgbClr val="FFFFFF"/>
                          </a:solidFill>
                          <a:effectLst/>
                          <a:latin typeface="Calibri" panose="020F0502020204030204" pitchFamily="34" charset="0"/>
                        </a:rPr>
                        <a:t>FTE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8290E"/>
                    </a:solidFill>
                  </a:tcPr>
                </a:tc>
                <a:extLst>
                  <a:ext uri="{0D108BD9-81ED-4DB2-BD59-A6C34878D82A}">
                    <a16:rowId xmlns:a16="http://schemas.microsoft.com/office/drawing/2014/main" val="3524956466"/>
                  </a:ext>
                </a:extLst>
              </a:tr>
              <a:tr h="398898">
                <a:tc>
                  <a:txBody>
                    <a:bodyPr/>
                    <a:lstStyle/>
                    <a:p>
                      <a:pPr algn="ctr" fontAlgn="b"/>
                      <a:r>
                        <a:rPr lang="en-US" sz="20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Associate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5121921"/>
                  </a:ext>
                </a:extLst>
              </a:tr>
              <a:tr h="398898">
                <a:tc>
                  <a:txBody>
                    <a:bodyPr/>
                    <a:lstStyle/>
                    <a:p>
                      <a:pPr algn="ctr" fontAlgn="b"/>
                      <a:r>
                        <a:rPr lang="en-US" sz="2000" b="0" i="0" u="none" strike="noStrike">
                          <a:solidFill>
                            <a:srgbClr val="000000"/>
                          </a:solidFill>
                          <a:effectLst/>
                          <a:latin typeface="Calibri" panose="020F0502020204030204" pitchFamily="34" charset="0"/>
                        </a:rPr>
                        <a:t>"free"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Complimentary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2755326"/>
                  </a:ext>
                </a:extLst>
              </a:tr>
              <a:tr h="398898">
                <a:tc>
                  <a:txBody>
                    <a:bodyPr/>
                    <a:lstStyle/>
                    <a:p>
                      <a:pPr algn="ctr" fontAlgn="b"/>
                      <a:r>
                        <a:rPr lang="en-US" sz="2000" b="0" i="0" u="none" strike="noStrike" dirty="0">
                          <a:solidFill>
                            <a:srgbClr val="000000"/>
                          </a:solidFill>
                          <a:effectLst/>
                          <a:latin typeface="Calibri" panose="020F0502020204030204" pitchFamily="34" charset="0"/>
                        </a:rPr>
                        <a:t>$5,000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Corporate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3940753"/>
                  </a:ext>
                </a:extLst>
              </a:tr>
              <a:tr h="398898">
                <a:tc>
                  <a:txBody>
                    <a:bodyPr/>
                    <a:lstStyle/>
                    <a:p>
                      <a:pPr algn="ctr" fontAlgn="b"/>
                      <a:r>
                        <a:rPr lang="en-US" sz="2000" b="0" i="0" u="none" strike="noStrike" dirty="0">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Full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0365476"/>
                  </a:ext>
                </a:extLst>
              </a:tr>
              <a:tr h="398898">
                <a:tc>
                  <a:txBody>
                    <a:bodyPr/>
                    <a:lstStyle/>
                    <a:p>
                      <a:pPr algn="ctr" fontAlgn="b"/>
                      <a:r>
                        <a:rPr lang="en-US" sz="20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Full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a:solidFill>
                            <a:srgbClr val="000000"/>
                          </a:solidFill>
                          <a:effectLst/>
                          <a:latin typeface="Calibri" panose="020F0502020204030204" pitchFamily="34" charset="0"/>
                        </a:rPr>
                        <a:t>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4773754"/>
                  </a:ext>
                </a:extLst>
              </a:tr>
              <a:tr h="398898">
                <a:tc>
                  <a:txBody>
                    <a:bodyPr/>
                    <a:lstStyle/>
                    <a:p>
                      <a:pPr algn="ctr" fontAlgn="b"/>
                      <a:r>
                        <a:rPr lang="en-US" sz="20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Full Semiannual*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fontAlgn="b"/>
                      <a:r>
                        <a:rPr lang="en-US" sz="20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59673871"/>
                  </a:ext>
                </a:extLst>
              </a:tr>
              <a:tr h="418843">
                <a:tc>
                  <a:txBody>
                    <a:bodyPr/>
                    <a:lstStyle/>
                    <a:p>
                      <a:pPr algn="l" fontAlgn="b"/>
                      <a:endParaRPr lang="en-US" sz="24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1" i="0" u="none" strike="noStrike" dirty="0">
                          <a:solidFill>
                            <a:srgbClr val="000000"/>
                          </a:solidFill>
                          <a:effectLst/>
                          <a:latin typeface="Calibri" panose="020F0502020204030204" pitchFamily="34" charset="0"/>
                        </a:rPr>
                        <a:t>Total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1" i="0" u="none" strike="noStrike" dirty="0">
                          <a:solidFill>
                            <a:srgbClr val="000000"/>
                          </a:solidFill>
                          <a:effectLst/>
                          <a:latin typeface="Calibri" panose="020F0502020204030204" pitchFamily="34" charset="0"/>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1" i="0" u="none" strike="noStrike">
                          <a:solidFill>
                            <a:srgbClr val="000000"/>
                          </a:solidFill>
                          <a:effectLst/>
                          <a:latin typeface="Calibri" panose="020F0502020204030204" pitchFamily="34" charset="0"/>
                        </a:rPr>
                        <a:t>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1" i="0" u="none" strike="noStrike" dirty="0">
                          <a:solidFill>
                            <a:srgbClr val="000000"/>
                          </a:solidFill>
                          <a:effectLst/>
                          <a:latin typeface="Calibri" panose="020F0502020204030204" pitchFamily="34" charset="0"/>
                        </a:rPr>
                        <a:t>66.8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018709"/>
                  </a:ext>
                </a:extLst>
              </a:tr>
            </a:tbl>
          </a:graphicData>
        </a:graphic>
      </p:graphicFrame>
      <p:sp>
        <p:nvSpPr>
          <p:cNvPr id="5" name="TextBox 4">
            <a:extLst>
              <a:ext uri="{FF2B5EF4-FFF2-40B4-BE49-F238E27FC236}">
                <a16:creationId xmlns:a16="http://schemas.microsoft.com/office/drawing/2014/main" id="{B4E8564E-4A8C-41E5-A7AB-80133062D6B4}"/>
              </a:ext>
            </a:extLst>
          </p:cNvPr>
          <p:cNvSpPr txBox="1"/>
          <p:nvPr/>
        </p:nvSpPr>
        <p:spPr>
          <a:xfrm>
            <a:off x="1328468" y="6288657"/>
            <a:ext cx="5018105" cy="369332"/>
          </a:xfrm>
          <a:prstGeom prst="rect">
            <a:avLst/>
          </a:prstGeom>
          <a:noFill/>
        </p:spPr>
        <p:txBody>
          <a:bodyPr wrap="none" rtlCol="0">
            <a:spAutoFit/>
          </a:bodyPr>
          <a:lstStyle/>
          <a:p>
            <a:r>
              <a:rPr lang="en-US" dirty="0"/>
              <a:t>*Discount for Annual and Semiannual memberships</a:t>
            </a:r>
          </a:p>
        </p:txBody>
      </p:sp>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197445"/>
            <a:ext cx="8229600" cy="4888800"/>
          </a:xfrm>
        </p:spPr>
        <p:txBody>
          <a:bodyPr/>
          <a:lstStyle/>
          <a:p>
            <a:pPr marL="457200" indent="-457200">
              <a:buFont typeface="+mj-lt"/>
              <a:buAutoNum type="arabicPeriod"/>
            </a:pPr>
            <a:r>
              <a:rPr lang="en-US" sz="2000" b="1" dirty="0"/>
              <a:t>Be excellent to each other.</a:t>
            </a:r>
          </a:p>
          <a:p>
            <a:pPr marL="457200" indent="-457200">
              <a:buFont typeface="+mj-lt"/>
              <a:buAutoNum type="arabicPeriod"/>
            </a:pPr>
            <a:r>
              <a:rPr lang="en-US" sz="2000" b="1" dirty="0"/>
              <a:t>Don’t do anything that would require us to write a new rule.</a:t>
            </a:r>
          </a:p>
          <a:p>
            <a:pPr marL="457200" indent="-457200">
              <a:buFont typeface="+mj-lt"/>
              <a:buAutoNum type="arabicPeriod"/>
            </a:pPr>
            <a:r>
              <a:rPr lang="en-US" sz="2000" b="1" dirty="0"/>
              <a:t>When in doubt-ask.</a:t>
            </a:r>
          </a:p>
          <a:p>
            <a:pPr marL="342900" indent="-342900">
              <a:buFont typeface="+mj-lt"/>
              <a:buAutoNum type="arabicPeriod"/>
            </a:pPr>
            <a:r>
              <a:rPr lang="en-US" dirty="0"/>
              <a:t>Nobody shall use hazardous equipment while alone in the space or without sufficient training. If you do not know how to use a tool you must ask for the assistance of someone who does. If you do not know if something is hazardous you must ask someone who does.</a:t>
            </a:r>
          </a:p>
          <a:p>
            <a:pPr marL="342900" indent="-342900">
              <a:buFont typeface="+mj-lt"/>
              <a:buAutoNum type="arabicPeriod"/>
            </a:pPr>
            <a:r>
              <a:rPr lang="en-US" dirty="0"/>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t>etc</a:t>
            </a:r>
            <a:r>
              <a:rPr lang="en-US" dirty="0"/>
              <a:t> is allowed however please be considerate of others when consuming strong smelling foods.</a:t>
            </a:r>
          </a:p>
          <a:p>
            <a:pPr marL="342900" indent="-342900">
              <a:buFont typeface="+mj-lt"/>
              <a:buAutoNum type="arabicPeriod"/>
            </a:pPr>
            <a:r>
              <a:rPr lang="en-US" dirty="0"/>
              <a:t>Don't use the space for illegal or immoral purposes. </a:t>
            </a:r>
          </a:p>
          <a:p>
            <a:pPr marL="342900" indent="-342900">
              <a:buFont typeface="+mj-lt"/>
              <a:buAutoNum type="arabicPeriod"/>
            </a:pPr>
            <a:r>
              <a:rPr lang="en-US" dirty="0"/>
              <a:t>Avoid doing harm to the </a:t>
            </a:r>
            <a:r>
              <a:rPr lang="en-US" dirty="0" err="1"/>
              <a:t>Makersmiths</a:t>
            </a:r>
            <a:r>
              <a:rPr lang="en-US" dirty="0"/>
              <a:t> reputation. Do not bring illegal drugs, drug paraphernalia or evidence of drug use to the space.</a:t>
            </a:r>
          </a:p>
          <a:p>
            <a:pPr marL="342900" indent="-342900">
              <a:buFont typeface="+mj-lt"/>
              <a:buAutoNum type="arabicPeriod"/>
            </a:pPr>
            <a:r>
              <a:rPr lang="en-US" dirty="0"/>
              <a:t>Restore makerspace to its default state, putting all materials, projects and tools away and leave it as good as or better than the state in which you found it, turn off all lights and tools, and lock the space before you leave. </a:t>
            </a:r>
          </a:p>
          <a:p>
            <a:pPr marL="342900" indent="-342900">
              <a:buFont typeface="+mj-lt"/>
              <a:buAutoNum type="arabicPeriod"/>
            </a:pPr>
            <a:r>
              <a:rPr lang="en-US" dirty="0"/>
              <a:t>Keep entry and walkways clear of materials and debris.</a:t>
            </a:r>
          </a:p>
          <a:p>
            <a:pPr marL="342900" indent="-342900">
              <a:buFont typeface="+mj-lt"/>
              <a:buAutoNum type="arabicPeriod"/>
            </a:pPr>
            <a:r>
              <a:rPr lang="en-US" dirty="0"/>
              <a:t>Respect private and shared property. Don’t borrow something unless it’s understood it’s something you can use. If you do use something, replace it (Pay it forward!). If you break it, it is your responsibility to get it fixed. (Ask for help if needed). </a:t>
            </a:r>
          </a:p>
          <a:p>
            <a:pPr marL="0" indent="0">
              <a:buNone/>
            </a:pPr>
            <a:r>
              <a:rPr lang="en-US" b="1" dirty="0"/>
              <a:t>…and on, and on, see the rest at the </a:t>
            </a:r>
            <a:r>
              <a:rPr lang="en-US" b="1" dirty="0" err="1"/>
              <a:t>Makersmiths</a:t>
            </a:r>
            <a:r>
              <a:rPr lang="en-US" b="1" dirty="0"/>
              <a:t> Wiki under “Rules and Guidelines Home”</a:t>
            </a:r>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597854" y="4429540"/>
            <a:ext cx="1579739" cy="2117175"/>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8921</TotalTime>
  <Words>1470</Words>
  <Application>Microsoft Office PowerPoint</Application>
  <PresentationFormat>Overhead</PresentationFormat>
  <Paragraphs>313</Paragraphs>
  <Slides>18</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18</vt:i4>
      </vt:variant>
    </vt:vector>
  </HeadingPairs>
  <TitlesOfParts>
    <vt:vector size="29" baseType="lpstr">
      <vt:lpstr>Aldhabi</vt:lpstr>
      <vt:lpstr>Algerian</vt:lpstr>
      <vt:lpstr>Arial</vt:lpstr>
      <vt:lpstr>Calibri</vt:lpstr>
      <vt:lpstr>Cambria</vt:lpstr>
      <vt:lpstr>Gotham Medium</vt:lpstr>
      <vt:lpstr>Gothic medium</vt:lpstr>
      <vt:lpstr>Wingdings</vt:lpstr>
      <vt:lpstr>Makersmiths_White</vt:lpstr>
      <vt:lpstr>Makersmiths_2</vt:lpstr>
      <vt:lpstr>Makersmiths2</vt:lpstr>
      <vt:lpstr>New Member Orientation July 2018 </vt:lpstr>
      <vt:lpstr>Outline</vt:lpstr>
      <vt:lpstr>Who we are</vt:lpstr>
      <vt:lpstr>History</vt:lpstr>
      <vt:lpstr>Corporate Stuff</vt:lpstr>
      <vt:lpstr>Business Model</vt:lpstr>
      <vt:lpstr>Membership Stats (as of July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170</cp:revision>
  <cp:lastPrinted>2018-05-14T21:47:07Z</cp:lastPrinted>
  <dcterms:created xsi:type="dcterms:W3CDTF">2014-09-30T13:02:55Z</dcterms:created>
  <dcterms:modified xsi:type="dcterms:W3CDTF">2018-07-19T00:41:46Z</dcterms:modified>
</cp:coreProperties>
</file>