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2"/>
  </p:notesMasterIdLst>
  <p:handoutMasterIdLst>
    <p:handoutMasterId r:id="rId23"/>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59" r:id="rId16"/>
    <p:sldId id="363" r:id="rId17"/>
    <p:sldId id="367" r:id="rId18"/>
    <p:sldId id="364" r:id="rId19"/>
    <p:sldId id="365" r:id="rId20"/>
    <p:sldId id="366" r:id="rId21"/>
  </p:sldIdLst>
  <p:sldSz cx="9144000" cy="6858000" type="overhead"/>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BAA9"/>
    <a:srgbClr val="F5002F"/>
    <a:srgbClr val="ADA089"/>
    <a:srgbClr val="EAB200"/>
    <a:srgbClr val="E2CFF1"/>
    <a:srgbClr val="CFC8BB"/>
    <a:srgbClr val="B0A48E"/>
    <a:srgbClr val="CB132A"/>
    <a:srgbClr val="D6472A"/>
    <a:srgbClr val="C829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80EB86-61F8-47C0-ABB4-E008214DD1A8}" v="3470" dt="2018-05-14T01:00:05.1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94660"/>
  </p:normalViewPr>
  <p:slideViewPr>
    <p:cSldViewPr snapToGrid="0" showGuides="1">
      <p:cViewPr varScale="1">
        <p:scale>
          <a:sx n="111" d="100"/>
          <a:sy n="111" d="100"/>
        </p:scale>
        <p:origin x="1242" y="102"/>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ubelko" userId="1597eacd8e3a5965" providerId="LiveId" clId="{6580EB86-61F8-47C0-ABB4-E008214DD1A8}"/>
    <pc:docChg chg="undo custSel addSld modSld">
      <pc:chgData name="John Dubelko" userId="1597eacd8e3a5965" providerId="LiveId" clId="{6580EB86-61F8-47C0-ABB4-E008214DD1A8}" dt="2018-05-14T01:00:05.134" v="3467" actId="20577"/>
      <pc:docMkLst>
        <pc:docMk/>
      </pc:docMkLst>
      <pc:sldChg chg="modSp">
        <pc:chgData name="John Dubelko" userId="1597eacd8e3a5965" providerId="LiveId" clId="{6580EB86-61F8-47C0-ABB4-E008214DD1A8}" dt="2018-05-14T00:58:06.212" v="3431" actId="20577"/>
        <pc:sldMkLst>
          <pc:docMk/>
          <pc:sldMk cId="3822424133" sldId="341"/>
        </pc:sldMkLst>
        <pc:spChg chg="mod">
          <ac:chgData name="John Dubelko" userId="1597eacd8e3a5965" providerId="LiveId" clId="{6580EB86-61F8-47C0-ABB4-E008214DD1A8}" dt="2018-05-14T00:58:06.212" v="3431" actId="20577"/>
          <ac:spMkLst>
            <pc:docMk/>
            <pc:sldMk cId="3822424133" sldId="341"/>
            <ac:spMk id="4" creationId="{AB5F4CD1-9F33-4A81-BF3F-E800CE0C0244}"/>
          </ac:spMkLst>
        </pc:spChg>
      </pc:sldChg>
      <pc:sldChg chg="modSp">
        <pc:chgData name="John Dubelko" userId="1597eacd8e3a5965" providerId="LiveId" clId="{6580EB86-61F8-47C0-ABB4-E008214DD1A8}" dt="2018-05-14T00:58:20.330" v="3433" actId="403"/>
        <pc:sldMkLst>
          <pc:docMk/>
          <pc:sldMk cId="478497656" sldId="342"/>
        </pc:sldMkLst>
        <pc:spChg chg="mod">
          <ac:chgData name="John Dubelko" userId="1597eacd8e3a5965" providerId="LiveId" clId="{6580EB86-61F8-47C0-ABB4-E008214DD1A8}" dt="2018-05-14T00:58:20.330" v="3433" actId="403"/>
          <ac:spMkLst>
            <pc:docMk/>
            <pc:sldMk cId="478497656" sldId="342"/>
            <ac:spMk id="3" creationId="{B08F8942-7730-49C9-AD59-E193EF76EC59}"/>
          </ac:spMkLst>
        </pc:spChg>
      </pc:sldChg>
      <pc:sldChg chg="modSp">
        <pc:chgData name="John Dubelko" userId="1597eacd8e3a5965" providerId="LiveId" clId="{6580EB86-61F8-47C0-ABB4-E008214DD1A8}" dt="2018-05-14T00:58:45.416" v="3450" actId="20577"/>
        <pc:sldMkLst>
          <pc:docMk/>
          <pc:sldMk cId="73465566" sldId="357"/>
        </pc:sldMkLst>
        <pc:spChg chg="mod">
          <ac:chgData name="John Dubelko" userId="1597eacd8e3a5965" providerId="LiveId" clId="{6580EB86-61F8-47C0-ABB4-E008214DD1A8}" dt="2018-05-14T00:58:45.416" v="3450" actId="20577"/>
          <ac:spMkLst>
            <pc:docMk/>
            <pc:sldMk cId="73465566" sldId="357"/>
            <ac:spMk id="2" creationId="{D1E1865E-A3A8-4014-8A83-3B3A25D7AD30}"/>
          </ac:spMkLst>
        </pc:spChg>
      </pc:sldChg>
      <pc:sldChg chg="addSp delSp modSp add">
        <pc:chgData name="John Dubelko" userId="1597eacd8e3a5965" providerId="LiveId" clId="{6580EB86-61F8-47C0-ABB4-E008214DD1A8}" dt="2018-05-14T00:59:26.855" v="3453" actId="403"/>
        <pc:sldMkLst>
          <pc:docMk/>
          <pc:sldMk cId="1276300655" sldId="360"/>
        </pc:sldMkLst>
        <pc:spChg chg="mod">
          <ac:chgData name="John Dubelko" userId="1597eacd8e3a5965" providerId="LiveId" clId="{6580EB86-61F8-47C0-ABB4-E008214DD1A8}" dt="2018-05-13T23:55:30.185" v="2" actId="20577"/>
          <ac:spMkLst>
            <pc:docMk/>
            <pc:sldMk cId="1276300655" sldId="360"/>
            <ac:spMk id="2" creationId="{67A7B414-0063-4923-91F0-9679CAACB54D}"/>
          </ac:spMkLst>
        </pc:spChg>
        <pc:spChg chg="mod">
          <ac:chgData name="John Dubelko" userId="1597eacd8e3a5965" providerId="LiveId" clId="{6580EB86-61F8-47C0-ABB4-E008214DD1A8}" dt="2018-05-14T00:59:26.855" v="3453" actId="403"/>
          <ac:spMkLst>
            <pc:docMk/>
            <pc:sldMk cId="1276300655" sldId="360"/>
            <ac:spMk id="3" creationId="{4671E513-7E6F-49A5-A6DB-A03EB683E0FD}"/>
          </ac:spMkLst>
        </pc:spChg>
        <pc:picChg chg="add del mod">
          <ac:chgData name="John Dubelko" userId="1597eacd8e3a5965" providerId="LiveId" clId="{6580EB86-61F8-47C0-ABB4-E008214DD1A8}" dt="2018-05-13T23:59:45.380" v="142" actId="478"/>
          <ac:picMkLst>
            <pc:docMk/>
            <pc:sldMk cId="1276300655" sldId="360"/>
            <ac:picMk id="4" creationId="{5CAF4EA4-EE81-432F-92D7-713805857177}"/>
          </ac:picMkLst>
        </pc:picChg>
        <pc:picChg chg="add mod">
          <ac:chgData name="John Dubelko" userId="1597eacd8e3a5965" providerId="LiveId" clId="{6580EB86-61F8-47C0-ABB4-E008214DD1A8}" dt="2018-05-14T00:11:35.084" v="186" actId="1076"/>
          <ac:picMkLst>
            <pc:docMk/>
            <pc:sldMk cId="1276300655" sldId="360"/>
            <ac:picMk id="5" creationId="{20F79914-84ED-44F3-AAFF-D6CC3FF8A66C}"/>
          </ac:picMkLst>
        </pc:picChg>
        <pc:picChg chg="add del mod">
          <ac:chgData name="John Dubelko" userId="1597eacd8e3a5965" providerId="LiveId" clId="{6580EB86-61F8-47C0-ABB4-E008214DD1A8}" dt="2018-05-13T23:59:56.892" v="146" actId="478"/>
          <ac:picMkLst>
            <pc:docMk/>
            <pc:sldMk cId="1276300655" sldId="360"/>
            <ac:picMk id="6" creationId="{4C6EAD2F-737F-4B58-B243-279B7E273C1C}"/>
          </ac:picMkLst>
        </pc:picChg>
        <pc:picChg chg="add del mod">
          <ac:chgData name="John Dubelko" userId="1597eacd8e3a5965" providerId="LiveId" clId="{6580EB86-61F8-47C0-ABB4-E008214DD1A8}" dt="2018-05-14T00:10:55.429" v="180" actId="478"/>
          <ac:picMkLst>
            <pc:docMk/>
            <pc:sldMk cId="1276300655" sldId="360"/>
            <ac:picMk id="7" creationId="{4A9E0B64-48C8-4F85-967E-7E27518C7F94}"/>
          </ac:picMkLst>
        </pc:picChg>
        <pc:picChg chg="add mod">
          <ac:chgData name="John Dubelko" userId="1597eacd8e3a5965" providerId="LiveId" clId="{6580EB86-61F8-47C0-ABB4-E008214DD1A8}" dt="2018-05-14T00:11:33.469" v="185" actId="1076"/>
          <ac:picMkLst>
            <pc:docMk/>
            <pc:sldMk cId="1276300655" sldId="360"/>
            <ac:picMk id="8" creationId="{2ECDED81-8FDB-45F3-AD34-09229D812614}"/>
          </ac:picMkLst>
        </pc:picChg>
        <pc:picChg chg="add del mod">
          <ac:chgData name="John Dubelko" userId="1597eacd8e3a5965" providerId="LiveId" clId="{6580EB86-61F8-47C0-ABB4-E008214DD1A8}" dt="2018-05-14T00:10:54.674" v="179" actId="478"/>
          <ac:picMkLst>
            <pc:docMk/>
            <pc:sldMk cId="1276300655" sldId="360"/>
            <ac:picMk id="2050" creationId="{9F25B122-0DBD-461B-A0E6-DB12C03E77F6}"/>
          </ac:picMkLst>
        </pc:picChg>
      </pc:sldChg>
      <pc:sldChg chg="addSp delSp modSp add">
        <pc:chgData name="John Dubelko" userId="1597eacd8e3a5965" providerId="LiveId" clId="{6580EB86-61F8-47C0-ABB4-E008214DD1A8}" dt="2018-05-14T00:59:41.699" v="3459" actId="403"/>
        <pc:sldMkLst>
          <pc:docMk/>
          <pc:sldMk cId="4040038347" sldId="361"/>
        </pc:sldMkLst>
        <pc:spChg chg="mod">
          <ac:chgData name="John Dubelko" userId="1597eacd8e3a5965" providerId="LiveId" clId="{6580EB86-61F8-47C0-ABB4-E008214DD1A8}" dt="2018-05-14T00:11:59.411" v="190"/>
          <ac:spMkLst>
            <pc:docMk/>
            <pc:sldMk cId="4040038347" sldId="361"/>
            <ac:spMk id="2" creationId="{19220E89-30BC-49D8-BB29-DB8ADD55438D}"/>
          </ac:spMkLst>
        </pc:spChg>
        <pc:spChg chg="mod">
          <ac:chgData name="John Dubelko" userId="1597eacd8e3a5965" providerId="LiveId" clId="{6580EB86-61F8-47C0-ABB4-E008214DD1A8}" dt="2018-05-14T00:59:41.699" v="3459" actId="403"/>
          <ac:spMkLst>
            <pc:docMk/>
            <pc:sldMk cId="4040038347" sldId="361"/>
            <ac:spMk id="3" creationId="{D31BB5F6-39B9-44C7-86C9-1E36CE8D8196}"/>
          </ac:spMkLst>
        </pc:spChg>
        <pc:spChg chg="add del mod">
          <ac:chgData name="John Dubelko" userId="1597eacd8e3a5965" providerId="LiveId" clId="{6580EB86-61F8-47C0-ABB4-E008214DD1A8}" dt="2018-05-14T00:08:18.446" v="175" actId="478"/>
          <ac:spMkLst>
            <pc:docMk/>
            <pc:sldMk cId="4040038347" sldId="361"/>
            <ac:spMk id="4" creationId="{006280C7-B0B1-4DA1-B00B-5803BAB0BE0F}"/>
          </ac:spMkLst>
        </pc:spChg>
        <pc:picChg chg="add mod">
          <ac:chgData name="John Dubelko" userId="1597eacd8e3a5965" providerId="LiveId" clId="{6580EB86-61F8-47C0-ABB4-E008214DD1A8}" dt="2018-05-14T00:11:44.376" v="188" actId="1076"/>
          <ac:picMkLst>
            <pc:docMk/>
            <pc:sldMk cId="4040038347" sldId="361"/>
            <ac:picMk id="5" creationId="{4DF60994-732B-40BF-A9D5-703AA2B600E7}"/>
          </ac:picMkLst>
        </pc:picChg>
        <pc:picChg chg="add mod">
          <ac:chgData name="John Dubelko" userId="1597eacd8e3a5965" providerId="LiveId" clId="{6580EB86-61F8-47C0-ABB4-E008214DD1A8}" dt="2018-05-14T00:59:35.583" v="3456" actId="1076"/>
          <ac:picMkLst>
            <pc:docMk/>
            <pc:sldMk cId="4040038347" sldId="361"/>
            <ac:picMk id="6" creationId="{427FF0F9-ABDC-449C-9C15-34909BA49B89}"/>
          </ac:picMkLst>
        </pc:picChg>
      </pc:sldChg>
      <pc:sldChg chg="addSp modSp add">
        <pc:chgData name="John Dubelko" userId="1597eacd8e3a5965" providerId="LiveId" clId="{6580EB86-61F8-47C0-ABB4-E008214DD1A8}" dt="2018-05-14T01:00:05.134" v="3467" actId="20577"/>
        <pc:sldMkLst>
          <pc:docMk/>
          <pc:sldMk cId="1839010514" sldId="362"/>
        </pc:sldMkLst>
        <pc:spChg chg="mod">
          <ac:chgData name="John Dubelko" userId="1597eacd8e3a5965" providerId="LiveId" clId="{6580EB86-61F8-47C0-ABB4-E008214DD1A8}" dt="2018-05-14T00:12:34.205" v="194" actId="20577"/>
          <ac:spMkLst>
            <pc:docMk/>
            <pc:sldMk cId="1839010514" sldId="362"/>
            <ac:spMk id="2" creationId="{A69E7DCB-3823-4F26-AAEE-39C04F524D9B}"/>
          </ac:spMkLst>
        </pc:spChg>
        <pc:spChg chg="mod">
          <ac:chgData name="John Dubelko" userId="1597eacd8e3a5965" providerId="LiveId" clId="{6580EB86-61F8-47C0-ABB4-E008214DD1A8}" dt="2018-05-14T01:00:05.134" v="3467" actId="20577"/>
          <ac:spMkLst>
            <pc:docMk/>
            <pc:sldMk cId="1839010514" sldId="362"/>
            <ac:spMk id="3" creationId="{CA8E79D4-90A9-44B2-B20C-26DADDB7DC80}"/>
          </ac:spMkLst>
        </pc:spChg>
        <pc:picChg chg="add mod">
          <ac:chgData name="John Dubelko" userId="1597eacd8e3a5965" providerId="LiveId" clId="{6580EB86-61F8-47C0-ABB4-E008214DD1A8}" dt="2018-05-14T00:17:59.233" v="587" actId="1076"/>
          <ac:picMkLst>
            <pc:docMk/>
            <pc:sldMk cId="1839010514" sldId="362"/>
            <ac:picMk id="4" creationId="{40E99575-F793-4FA8-B779-DDFAD9C3EDD3}"/>
          </ac:picMkLst>
        </pc:picChg>
      </pc:sldChg>
      <pc:sldChg chg="modSp add">
        <pc:chgData name="John Dubelko" userId="1597eacd8e3a5965" providerId="LiveId" clId="{6580EB86-61F8-47C0-ABB4-E008214DD1A8}" dt="2018-05-14T00:33:58.127" v="1779" actId="6549"/>
        <pc:sldMkLst>
          <pc:docMk/>
          <pc:sldMk cId="3482663852" sldId="363"/>
        </pc:sldMkLst>
        <pc:spChg chg="mod">
          <ac:chgData name="John Dubelko" userId="1597eacd8e3a5965" providerId="LiveId" clId="{6580EB86-61F8-47C0-ABB4-E008214DD1A8}" dt="2018-05-14T00:26:08.841" v="1159" actId="20577"/>
          <ac:spMkLst>
            <pc:docMk/>
            <pc:sldMk cId="3482663852" sldId="363"/>
            <ac:spMk id="2" creationId="{0462BABA-D7ED-4108-B2F6-390D4881FDD9}"/>
          </ac:spMkLst>
        </pc:spChg>
        <pc:spChg chg="mod">
          <ac:chgData name="John Dubelko" userId="1597eacd8e3a5965" providerId="LiveId" clId="{6580EB86-61F8-47C0-ABB4-E008214DD1A8}" dt="2018-05-14T00:33:58.127" v="1779" actId="6549"/>
          <ac:spMkLst>
            <pc:docMk/>
            <pc:sldMk cId="3482663852" sldId="363"/>
            <ac:spMk id="3" creationId="{2570B8A5-F1DC-40ED-BE09-7F17E5D3FD6D}"/>
          </ac:spMkLst>
        </pc:spChg>
      </pc:sldChg>
      <pc:sldChg chg="modSp">
        <pc:chgData name="John Dubelko" userId="1597eacd8e3a5965" providerId="LiveId" clId="{6580EB86-61F8-47C0-ABB4-E008214DD1A8}" dt="2018-05-14T00:57:23.634" v="3429" actId="6549"/>
        <pc:sldMkLst>
          <pc:docMk/>
          <pc:sldMk cId="2230667977" sldId="364"/>
        </pc:sldMkLst>
        <pc:spChg chg="mod">
          <ac:chgData name="John Dubelko" userId="1597eacd8e3a5965" providerId="LiveId" clId="{6580EB86-61F8-47C0-ABB4-E008214DD1A8}" dt="2018-05-14T00:57:23.634" v="3429" actId="6549"/>
          <ac:spMkLst>
            <pc:docMk/>
            <pc:sldMk cId="2230667977" sldId="364"/>
            <ac:spMk id="3" creationId="{9401FC08-69F0-4444-B54C-FBFA3EEBABED}"/>
          </ac:spMkLst>
        </pc:spChg>
      </pc:sldChg>
      <pc:sldChg chg="modSp add">
        <pc:chgData name="John Dubelko" userId="1597eacd8e3a5965" providerId="LiveId" clId="{6580EB86-61F8-47C0-ABB4-E008214DD1A8}" dt="2018-05-14T00:51:16.824" v="3209" actId="20577"/>
        <pc:sldMkLst>
          <pc:docMk/>
          <pc:sldMk cId="379342734" sldId="367"/>
        </pc:sldMkLst>
        <pc:spChg chg="mod">
          <ac:chgData name="John Dubelko" userId="1597eacd8e3a5965" providerId="LiveId" clId="{6580EB86-61F8-47C0-ABB4-E008214DD1A8}" dt="2018-05-14T00:36:13.559" v="1826" actId="20577"/>
          <ac:spMkLst>
            <pc:docMk/>
            <pc:sldMk cId="379342734" sldId="367"/>
            <ac:spMk id="2" creationId="{B1880958-1EB2-4B52-BB5D-1F5299224A9D}"/>
          </ac:spMkLst>
        </pc:spChg>
        <pc:spChg chg="mod">
          <ac:chgData name="John Dubelko" userId="1597eacd8e3a5965" providerId="LiveId" clId="{6580EB86-61F8-47C0-ABB4-E008214DD1A8}" dt="2018-05-14T00:51:16.824" v="3209" actId="20577"/>
          <ac:spMkLst>
            <pc:docMk/>
            <pc:sldMk cId="379342734" sldId="367"/>
            <ac:spMk id="3" creationId="{71E572D3-2C87-4FD6-B928-A6425B3948A6}"/>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D78-430A-8E14-EC25D426B4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D78-430A-8E14-EC25D426B4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D78-430A-8E14-EC25D426B4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D78-430A-8E14-EC25D426B4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D78-430A-8E14-EC25D426B4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D78-430A-8E14-EC25D426B4EE}"/>
              </c:ext>
            </c:extLst>
          </c:dPt>
          <c:dLbls>
            <c:dLbl>
              <c:idx val="2"/>
              <c:layout>
                <c:manualLayout>
                  <c:x val="4.9943469255863841E-2"/>
                  <c:y val="6.18017675326815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D78-430A-8E14-EC25D426B4EE}"/>
                </c:ext>
              </c:extLst>
            </c:dLbl>
            <c:dLbl>
              <c:idx val="3"/>
              <c:layout>
                <c:manualLayout>
                  <c:x val="2.3117413581176881E-2"/>
                  <c:y val="-0.2641867954911433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78-430A-8E14-EC25D426B4EE}"/>
                </c:ext>
              </c:extLst>
            </c:dLbl>
            <c:dLbl>
              <c:idx val="4"/>
              <c:layout>
                <c:manualLayout>
                  <c:x val="-2.1783872334853471E-2"/>
                  <c:y val="4.5309952198004232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914656880206918"/>
                      <c:h val="0.13194847020933978"/>
                    </c:manualLayout>
                  </c15:layout>
                </c:ext>
                <c:ext xmlns:c16="http://schemas.microsoft.com/office/drawing/2014/chart" uri="{C3380CC4-5D6E-409C-BE32-E72D297353CC}">
                  <c16:uniqueId val="{00000009-9D78-430A-8E14-EC25D426B4E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FY18'!$A$4:$A$9</c:f>
              <c:strCache>
                <c:ptCount val="6"/>
                <c:pt idx="0">
                  <c:v>Equipment Sales/fundraisers</c:v>
                </c:pt>
                <c:pt idx="1">
                  <c:v>Recycling</c:v>
                </c:pt>
                <c:pt idx="2">
                  <c:v>Corp memberships</c:v>
                </c:pt>
                <c:pt idx="3">
                  <c:v>Membership Dues</c:v>
                </c:pt>
                <c:pt idx="4">
                  <c:v>Program Service Fees (Classes)</c:v>
                </c:pt>
                <c:pt idx="5">
                  <c:v>Laser Time</c:v>
                </c:pt>
              </c:strCache>
            </c:strRef>
          </c:cat>
          <c:val>
            <c:numRef>
              <c:f>'Budget FY18'!$B$4:$B$9</c:f>
              <c:numCache>
                <c:formatCode>"$"#,##0</c:formatCode>
                <c:ptCount val="6"/>
                <c:pt idx="0">
                  <c:v>2525</c:v>
                </c:pt>
                <c:pt idx="1">
                  <c:v>805</c:v>
                </c:pt>
                <c:pt idx="2">
                  <c:v>10000</c:v>
                </c:pt>
                <c:pt idx="3">
                  <c:v>72100</c:v>
                </c:pt>
                <c:pt idx="4">
                  <c:v>9367.85</c:v>
                </c:pt>
                <c:pt idx="5">
                  <c:v>2374</c:v>
                </c:pt>
              </c:numCache>
            </c:numRef>
          </c:val>
          <c:extLst>
            <c:ext xmlns:c16="http://schemas.microsoft.com/office/drawing/2014/chart" uri="{C3380CC4-5D6E-409C-BE32-E72D297353CC}">
              <c16:uniqueId val="{0000000C-9D78-430A-8E14-EC25D426B4E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D75-4F62-B17D-2E4EC034A4E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D75-4F62-B17D-2E4EC034A4E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75-4F62-B17D-2E4EC034A4E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D75-4F62-B17D-2E4EC034A4E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D75-4F62-B17D-2E4EC034A4E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D75-4F62-B17D-2E4EC034A4E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D75-4F62-B17D-2E4EC034A4E6}"/>
              </c:ext>
            </c:extLst>
          </c:dPt>
          <c:dLbls>
            <c:dLbl>
              <c:idx val="0"/>
              <c:layout>
                <c:manualLayout>
                  <c:x val="-0.19446784776902881"/>
                  <c:y val="-5.510680956547098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75-4F62-B17D-2E4EC034A4E6}"/>
                </c:ext>
              </c:extLst>
            </c:dLbl>
            <c:dLbl>
              <c:idx val="1"/>
              <c:layout>
                <c:manualLayout>
                  <c:x val="0.20043689851268592"/>
                  <c:y val="3.80125400991542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D75-4F62-B17D-2E4EC034A4E6}"/>
                </c:ext>
              </c:extLst>
            </c:dLbl>
            <c:dLbl>
              <c:idx val="2"/>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5-0D75-4F62-B17D-2E4EC034A4E6}"/>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7-0D75-4F62-B17D-2E4EC034A4E6}"/>
                </c:ext>
              </c:extLst>
            </c:dLbl>
            <c:dLbl>
              <c:idx val="4"/>
              <c:layout>
                <c:manualLayout>
                  <c:x val="-2.4612873521787915E-2"/>
                  <c:y val="6.097608910598580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D75-4F62-B17D-2E4EC034A4E6}"/>
                </c:ext>
              </c:extLst>
            </c:dLbl>
            <c:dLbl>
              <c:idx val="5"/>
              <c:layout>
                <c:manualLayout>
                  <c:x val="-3.5268267596690099E-2"/>
                  <c:y val="5.8916164914644888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D75-4F62-B17D-2E4EC034A4E6}"/>
                </c:ext>
              </c:extLst>
            </c:dLbl>
            <c:dLbl>
              <c:idx val="6"/>
              <c:layout>
                <c:manualLayout>
                  <c:x val="-0.23160728346456694"/>
                  <c:y val="5.40525663458734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0D75-4F62-B17D-2E4EC034A4E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FY18'!$C$12:$C$18</c:f>
              <c:strCache>
                <c:ptCount val="7"/>
                <c:pt idx="0">
                  <c:v>Class Supplies</c:v>
                </c:pt>
                <c:pt idx="1">
                  <c:v>Business Registration Fees</c:v>
                </c:pt>
                <c:pt idx="2">
                  <c:v>Purcellville</c:v>
                </c:pt>
                <c:pt idx="3">
                  <c:v>Leesburg</c:v>
                </c:pt>
                <c:pt idx="4">
                  <c:v>Facilities Buildout</c:v>
                </c:pt>
                <c:pt idx="5">
                  <c:v>Business Exp</c:v>
                </c:pt>
                <c:pt idx="6">
                  <c:v>Carryover from FY17</c:v>
                </c:pt>
              </c:strCache>
            </c:strRef>
          </c:cat>
          <c:val>
            <c:numRef>
              <c:f>'Budget FY18'!$D$12:$D$18</c:f>
              <c:numCache>
                <c:formatCode>"$"#,##0</c:formatCode>
                <c:ptCount val="7"/>
                <c:pt idx="0">
                  <c:v>1000</c:v>
                </c:pt>
                <c:pt idx="1">
                  <c:v>1770.01</c:v>
                </c:pt>
                <c:pt idx="2">
                  <c:v>33292.92</c:v>
                </c:pt>
                <c:pt idx="3">
                  <c:v>27428.43</c:v>
                </c:pt>
                <c:pt idx="4">
                  <c:v>6000</c:v>
                </c:pt>
                <c:pt idx="5">
                  <c:v>14594.519999999997</c:v>
                </c:pt>
                <c:pt idx="6" formatCode="&quot;$&quot;#,##0.00">
                  <c:v>4539.96</c:v>
                </c:pt>
              </c:numCache>
            </c:numRef>
          </c:val>
          <c:extLst>
            <c:ext xmlns:c16="http://schemas.microsoft.com/office/drawing/2014/chart" uri="{C3380CC4-5D6E-409C-BE32-E72D297353CC}">
              <c16:uniqueId val="{0000000E-0D75-4F62-B17D-2E4EC034A4E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F1BBFA82-D757-4712-BE53-FA94971902D5}" type="datetimeFigureOut">
              <a:rPr lang="en-US" smtClean="0"/>
              <a:t>5/13/2018</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9D682936-9A2C-49C4-840A-7EDD73E6C651}" type="datetimeFigureOut">
              <a:rPr lang="en-US" smtClean="0"/>
              <a:pPr/>
              <a:t>5/13/2018</a:t>
            </a:fld>
            <a:endParaRPr lang="en-US"/>
          </a:p>
        </p:txBody>
      </p:sp>
      <p:sp>
        <p:nvSpPr>
          <p:cNvPr id="4" name="Slide Image Placeholder 3"/>
          <p:cNvSpPr>
            <a:spLocks noGrp="1" noRot="1" noChangeAspect="1"/>
          </p:cNvSpPr>
          <p:nvPr>
            <p:ph type="sldImg" idx="2"/>
          </p:nvPr>
        </p:nvSpPr>
        <p:spPr>
          <a:xfrm>
            <a:off x="13382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685801" y="4415790"/>
            <a:ext cx="5486399" cy="4183380"/>
          </a:xfrm>
          <a:prstGeom prst="rect">
            <a:avLst/>
          </a:prstGeom>
        </p:spPr>
        <p:txBody>
          <a:bodyPr lIns="91425" tIns="91425" rIns="91425" bIns="91425" anchor="ctr" anchorCtr="0">
            <a:noAutofit/>
          </a:bodyPr>
          <a:lstStyle/>
          <a:p>
            <a:pPr>
              <a:spcBef>
                <a:spcPts val="0"/>
              </a:spcBef>
              <a:buNone/>
            </a:pPr>
            <a:endParaRPr/>
          </a:p>
        </p:txBody>
      </p:sp>
      <p:sp>
        <p:nvSpPr>
          <p:cNvPr id="51" name="Shape 51"/>
          <p:cNvSpPr>
            <a:spLocks noGrp="1" noRot="1" noChangeAspect="1"/>
          </p:cNvSpPr>
          <p:nvPr>
            <p:ph type="sldImg" idx="2"/>
          </p:nvPr>
        </p:nvSpPr>
        <p:spPr>
          <a:xfrm>
            <a:off x="11049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5/13/2018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0" name="Rectangle 9"/>
          <p:cNvSpPr/>
          <p:nvPr userDrawn="1"/>
        </p:nvSpPr>
        <p:spPr>
          <a:xfrm>
            <a:off x="0" y="6607686"/>
            <a:ext cx="9144000" cy="250723"/>
          </a:xfrm>
          <a:prstGeom prst="rect">
            <a:avLst/>
          </a:prstGeom>
          <a:ln/>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5/13/2018</a:t>
            </a:fld>
            <a:endParaRPr lang="en-US" dirty="0"/>
          </a:p>
        </p:txBody>
      </p:sp>
      <p:sp>
        <p:nvSpPr>
          <p:cNvPr id="4" name="Footer Placeholder 3"/>
          <p:cNvSpPr>
            <a:spLocks noGrp="1"/>
          </p:cNvSpPr>
          <p:nvPr>
            <p:ph type="ftr" sz="quarter" idx="11"/>
          </p:nvPr>
        </p:nvSpPr>
        <p:spPr/>
        <p:txBody>
          <a:bodyPr/>
          <a:lstStyle/>
          <a:p>
            <a:r>
              <a:rPr lang="en-US"/>
              <a:t>© Makersmiths 2014</a:t>
            </a:r>
            <a:endParaRPr lang="en-US" dirty="0"/>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5/13/2018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5/13/2018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5/13/2018</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5/13/2018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5/13/2018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5/13/2018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5/13/2018</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a:t>© Makersmiths 2014</a:t>
            </a:r>
            <a:endParaRPr lang="en-US" dirty="0"/>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19" name="Rectangle 18"/>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hyperlink" Target="https://makersmiths.wildapricot.org/join-us"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April 2018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856619" y="2909560"/>
            <a:ext cx="3131389" cy="1853020"/>
          </a:xfrm>
          <a:prstGeom prst="rect">
            <a:avLst/>
          </a:prstGeom>
        </p:spPr>
      </p:pic>
      <p:pic>
        <p:nvPicPr>
          <p:cNvPr id="8" name="Picture 7">
            <a:extLst>
              <a:ext uri="{FF2B5EF4-FFF2-40B4-BE49-F238E27FC236}">
                <a16:creationId xmlns:a16="http://schemas.microsoft.com/office/drawing/2014/main" id="{2ECDED81-8FDB-45F3-AD34-09229D812614}"/>
              </a:ext>
            </a:extLst>
          </p:cNvPr>
          <p:cNvPicPr>
            <a:picLocks noChangeAspect="1"/>
          </p:cNvPicPr>
          <p:nvPr/>
        </p:nvPicPr>
        <p:blipFill>
          <a:blip r:embed="rId3"/>
          <a:stretch>
            <a:fillRect/>
          </a:stretch>
        </p:blipFill>
        <p:spPr>
          <a:xfrm>
            <a:off x="4387427" y="2054716"/>
            <a:ext cx="4148709" cy="3562709"/>
          </a:xfrm>
          <a:prstGeom prst="rect">
            <a:avLst/>
          </a:prstGeom>
        </p:spPr>
      </p:pic>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244251" y="1722951"/>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137" y="2263385"/>
            <a:ext cx="3472295" cy="3472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p:txBody>
          <a:bodyPr/>
          <a:lstStyle/>
          <a:p>
            <a:pPr lvl="1"/>
            <a:r>
              <a:rPr lang="en-US"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Becoming how we sign people up for events</a:t>
            </a:r>
          </a:p>
          <a:p>
            <a:pPr lvl="1"/>
            <a:r>
              <a:rPr lang="en-US" dirty="0"/>
              <a:t>Slack</a:t>
            </a:r>
          </a:p>
          <a:p>
            <a:pPr lvl="2"/>
            <a:r>
              <a:rPr lang="en-US" dirty="0"/>
              <a:t>Collaboration area for </a:t>
            </a:r>
            <a:r>
              <a:rPr lang="en-US" dirty="0" err="1"/>
              <a:t>Makersmiths</a:t>
            </a:r>
            <a:r>
              <a:rPr lang="en-US" dirty="0"/>
              <a:t> </a:t>
            </a:r>
          </a:p>
          <a:p>
            <a:pPr lvl="2"/>
            <a:r>
              <a:rPr lang="en-US" dirty="0"/>
              <a:t>Several channels or topic areas</a:t>
            </a:r>
          </a:p>
          <a:p>
            <a:pPr lvl="2"/>
            <a:r>
              <a:rPr lang="en-US" dirty="0"/>
              <a:t>Running blog </a:t>
            </a:r>
          </a:p>
          <a:p>
            <a:pPr lvl="1"/>
            <a:r>
              <a:rPr lang="en-US" dirty="0" err="1"/>
              <a:t>Makersmiths</a:t>
            </a:r>
            <a:r>
              <a:rPr lang="en-US" dirty="0"/>
              <a:t>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1"/>
            <a:r>
              <a:rPr lang="en-US" dirty="0"/>
              <a:t>Meetup</a:t>
            </a:r>
          </a:p>
          <a:p>
            <a:pPr lvl="2"/>
            <a:r>
              <a:rPr lang="en-US" dirty="0"/>
              <a:t>Place to post upcoming events</a:t>
            </a:r>
          </a:p>
          <a:p>
            <a:pPr lvl="2"/>
            <a:r>
              <a:rPr lang="en-US" dirty="0"/>
              <a:t>May phase this out </a:t>
            </a:r>
          </a:p>
          <a:p>
            <a:pPr lvl="1"/>
            <a:r>
              <a:rPr lang="en-US" dirty="0"/>
              <a:t>Door tweets (https://twitter.com/makersmithsdoor)</a:t>
            </a:r>
          </a:p>
          <a:p>
            <a:pPr lvl="2"/>
            <a:r>
              <a:rPr lang="en-US" dirty="0"/>
              <a:t>Leesburg stop light status</a:t>
            </a:r>
          </a:p>
          <a:p>
            <a:pPr lvl="2"/>
            <a:r>
              <a:rPr lang="en-US" dirty="0"/>
              <a:t>Track when the door is open or closed </a:t>
            </a:r>
          </a:p>
          <a:p>
            <a:pPr lvl="1"/>
            <a:r>
              <a:rPr lang="en-US" dirty="0" err="1"/>
              <a:t>Wifi</a:t>
            </a:r>
            <a:endParaRPr lang="en-US" dirty="0"/>
          </a:p>
          <a:p>
            <a:pPr lvl="2"/>
            <a:r>
              <a:rPr lang="en-US" dirty="0"/>
              <a:t>Guest (low data rate) </a:t>
            </a:r>
          </a:p>
          <a:p>
            <a:pPr lvl="2"/>
            <a:r>
              <a:rPr lang="en-US" dirty="0"/>
              <a:t>Members (full throttle) – setup your password on your account profile (makersmiths.org)</a:t>
            </a:r>
          </a:p>
        </p:txBody>
      </p:sp>
      <p:pic>
        <p:nvPicPr>
          <p:cNvPr id="4" name="Picture 3">
            <a:extLst>
              <a:ext uri="{FF2B5EF4-FFF2-40B4-BE49-F238E27FC236}">
                <a16:creationId xmlns:a16="http://schemas.microsoft.com/office/drawing/2014/main" id="{40E99575-F793-4FA8-B779-DDFAD9C3EDD3}"/>
              </a:ext>
            </a:extLst>
          </p:cNvPr>
          <p:cNvPicPr>
            <a:picLocks noChangeAspect="1"/>
          </p:cNvPicPr>
          <p:nvPr/>
        </p:nvPicPr>
        <p:blipFill>
          <a:blip r:embed="rId2"/>
          <a:stretch>
            <a:fillRect/>
          </a:stretch>
        </p:blipFill>
        <p:spPr>
          <a:xfrm>
            <a:off x="7515187" y="1595886"/>
            <a:ext cx="1267222" cy="2862173"/>
          </a:xfrm>
          <a:prstGeom prst="rect">
            <a:avLst/>
          </a:prstGeom>
        </p:spPr>
      </p:pic>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pPr marL="0" indent="0">
              <a:buNone/>
            </a:pPr>
            <a:r>
              <a:rPr lang="en-US" dirty="0"/>
              <a:t>We have three levels of membership to choose from – below are benefits</a:t>
            </a:r>
            <a:r>
              <a:rPr lang="en-US" b="1" dirty="0"/>
              <a:t> </a:t>
            </a:r>
            <a:r>
              <a:rPr lang="en-US" dirty="0"/>
              <a:t>of the respective levels:</a:t>
            </a:r>
          </a:p>
          <a:p>
            <a:pPr marL="0" indent="0">
              <a:buNone/>
            </a:pPr>
            <a:r>
              <a:rPr lang="en-US" b="1" u="sng" dirty="0"/>
              <a:t>Guest Members:</a:t>
            </a:r>
            <a:endParaRPr lang="en-US" dirty="0"/>
          </a:p>
          <a:p>
            <a:r>
              <a:rPr lang="en-US" dirty="0"/>
              <a:t>Invitations to our events.</a:t>
            </a:r>
          </a:p>
          <a:p>
            <a:r>
              <a:rPr lang="en-US" dirty="0"/>
              <a:t>Receive our periodic Newsletters keeping you informed of what's happening here and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r>
              <a:rPr lang="en-US" dirty="0"/>
              <a:t>The Associate Monthly Membership fee is $50 per month </a:t>
            </a:r>
          </a:p>
          <a:p>
            <a:pPr marL="0" indent="0">
              <a:buNone/>
            </a:pPr>
            <a:r>
              <a:rPr lang="en-US" b="1" u="sng" dirty="0"/>
              <a:t>Full Members:</a:t>
            </a:r>
            <a:endParaRPr lang="en-US" dirty="0"/>
          </a:p>
          <a:p>
            <a:r>
              <a:rPr lang="en-US" dirty="0"/>
              <a:t>Must be voted in at a Member Meeting after a trial period as an Associate Member</a:t>
            </a:r>
          </a:p>
          <a:p>
            <a:r>
              <a:rPr lang="en-US" dirty="0"/>
              <a:t>All of the Associate Member benefits noted above</a:t>
            </a:r>
          </a:p>
          <a:p>
            <a:r>
              <a:rPr lang="en-US" dirty="0"/>
              <a:t>Key Holder with 24/7 access to the space</a:t>
            </a:r>
          </a:p>
          <a:p>
            <a:r>
              <a:rPr lang="en-US" dirty="0"/>
              <a:t>Can bring along up to 3 guests.</a:t>
            </a:r>
          </a:p>
          <a:p>
            <a:r>
              <a:rPr lang="en-US" dirty="0"/>
              <a:t>The Full Monthly Membership fee is $100 per month</a:t>
            </a:r>
          </a:p>
          <a:p>
            <a:pPr marL="0" indent="0">
              <a:buNone/>
            </a:pPr>
            <a:r>
              <a:rPr lang="en-US" dirty="0"/>
              <a:t>Go to </a:t>
            </a:r>
            <a:r>
              <a:rPr lang="en-US" dirty="0">
                <a:hlinkClick r:id="rId2"/>
              </a:rPr>
              <a:t>https://makersmiths.wildapricot.org/join-us</a:t>
            </a:r>
            <a:r>
              <a:rPr lang="en-US" dirty="0"/>
              <a:t> for more info and to choose </a:t>
            </a:r>
            <a:r>
              <a:rPr lang="en-US"/>
              <a:t>a membership.</a:t>
            </a:r>
            <a:br>
              <a:rPr lang="en-US" dirty="0"/>
            </a:br>
            <a:endParaRPr lang="en-US" dirty="0"/>
          </a:p>
          <a:p>
            <a:pPr marL="0" indent="0">
              <a:buNone/>
            </a:pPr>
            <a:endParaRPr lang="en-US" dirty="0"/>
          </a:p>
        </p:txBody>
      </p:sp>
    </p:spTree>
    <p:extLst>
      <p:ext uri="{BB962C8B-B14F-4D97-AF65-F5344CB8AC3E}">
        <p14:creationId xmlns:p14="http://schemas.microsoft.com/office/powerpoint/2010/main" val="420253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p:txBody>
          <a:bodyPr/>
          <a:lstStyle/>
          <a:p>
            <a:r>
              <a:rPr lang="en-US" dirty="0"/>
              <a:t>Discounts</a:t>
            </a:r>
          </a:p>
          <a:p>
            <a:pPr lvl="2"/>
            <a:r>
              <a:rPr lang="en-US" dirty="0"/>
              <a:t>Members get discounts now with the switch over to makermsith.org for event signup</a:t>
            </a:r>
          </a:p>
          <a:p>
            <a:r>
              <a:rPr lang="en-US" dirty="0"/>
              <a:t>Instructor pay guidelines:</a:t>
            </a:r>
          </a:p>
          <a:p>
            <a:pPr lvl="2"/>
            <a:r>
              <a:rPr lang="en-US" dirty="0"/>
              <a:t>Must be a full member in good standing and current on dues.</a:t>
            </a:r>
          </a:p>
          <a:p>
            <a:pPr lvl="2"/>
            <a:r>
              <a:rPr lang="en-US" dirty="0"/>
              <a:t>Notify the board of directors and treasurer before classes are scheduled that they would like compensation.</a:t>
            </a:r>
          </a:p>
          <a:p>
            <a:pPr lvl="2"/>
            <a:r>
              <a:rPr lang="en-US" dirty="0"/>
              <a:t>They will split the class fees (after class supplies and other charges) with </a:t>
            </a:r>
            <a:r>
              <a:rPr lang="en-US" dirty="0" err="1"/>
              <a:t>Makersmiths</a:t>
            </a:r>
            <a:r>
              <a:rPr lang="en-US" dirty="0"/>
              <a:t> 50/50.</a:t>
            </a:r>
          </a:p>
          <a:p>
            <a:pPr lvl="2"/>
            <a:r>
              <a:rPr lang="en-US" dirty="0"/>
              <a:t>The instructors next month's dues will be taken out of any compensation before payment is made to the instructor.</a:t>
            </a:r>
          </a:p>
          <a:p>
            <a:pPr lvl="2"/>
            <a:r>
              <a:rPr lang="en-US" dirty="0" err="1"/>
              <a:t>Makersmiths</a:t>
            </a:r>
            <a:r>
              <a:rPr lang="en-US" dirty="0"/>
              <a:t> will follow the IRS rules on compensation.  An IRS 1099 will be issued at the end of the year for those that meet the minimum requirements.  Instructors are not employees of </a:t>
            </a:r>
            <a:r>
              <a:rPr lang="en-US" dirty="0" err="1"/>
              <a:t>Makersmiths</a:t>
            </a:r>
            <a:r>
              <a:rPr lang="en-US" dirty="0"/>
              <a:t> and no taxes will be withheld.  The payment of the next month’s dues is considered compensation.</a:t>
            </a:r>
          </a:p>
          <a:p>
            <a:pPr lvl="2"/>
            <a:r>
              <a:rPr lang="en-US" dirty="0"/>
              <a:t>The board of directors can modify this policy on a case by case basis.</a:t>
            </a:r>
          </a:p>
          <a:p>
            <a:r>
              <a:rPr lang="en-US" dirty="0"/>
              <a:t>Tool Signoff</a:t>
            </a:r>
          </a:p>
          <a:p>
            <a:pPr lvl="2"/>
            <a:r>
              <a:rPr lang="en-US" dirty="0"/>
              <a:t>Several machines require safety training before they can be operated</a:t>
            </a:r>
          </a:p>
          <a:p>
            <a:pPr lvl="2"/>
            <a:r>
              <a:rPr lang="en-US" dirty="0"/>
              <a:t>Wood shop tools, Metal shop tools, Laser Cutter are </a:t>
            </a:r>
            <a:r>
              <a:rPr lang="en-US" dirty="0" err="1"/>
              <a:t>exaamples</a:t>
            </a:r>
            <a:endParaRPr lang="en-US" dirty="0"/>
          </a:p>
          <a:p>
            <a:endParaRPr lang="en-US" dirty="0"/>
          </a:p>
        </p:txBody>
      </p:sp>
    </p:spTree>
    <p:extLst>
      <p:ext uri="{BB962C8B-B14F-4D97-AF65-F5344CB8AC3E}">
        <p14:creationId xmlns:p14="http://schemas.microsoft.com/office/powerpoint/2010/main" val="3482663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2 hours a month</a:t>
            </a:r>
          </a:p>
          <a:p>
            <a:r>
              <a:rPr lang="en-US" dirty="0"/>
              <a:t>Getting involved</a:t>
            </a:r>
          </a:p>
          <a:p>
            <a:pPr lvl="2"/>
            <a:r>
              <a:rPr lang="en-US" dirty="0"/>
              <a:t>Attend Membership Meetings (first Wednesday night of the month)</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dirty="0"/>
              <a:t>Before donating equipment or items check with the Treasure or room steward </a:t>
            </a:r>
          </a:p>
          <a:p>
            <a:pPr lvl="2"/>
            <a:r>
              <a:rPr lang="en-US" dirty="0"/>
              <a:t>Monetary donations are easy to make via credit card on makersmith.org</a:t>
            </a:r>
          </a:p>
          <a:p>
            <a:pPr lvl="2"/>
            <a:r>
              <a:rPr lang="en-US" dirty="0"/>
              <a:t>You will ger a tax receipt for you </a:t>
            </a:r>
            <a:r>
              <a:rPr lang="en-US" dirty="0" err="1"/>
              <a:t>doantion</a:t>
            </a:r>
            <a:endParaRPr lang="en-US" dirty="0"/>
          </a:p>
        </p:txBody>
      </p:sp>
    </p:spTree>
    <p:extLst>
      <p:ext uri="{BB962C8B-B14F-4D97-AF65-F5344CB8AC3E}">
        <p14:creationId xmlns:p14="http://schemas.microsoft.com/office/powerpoint/2010/main" val="379342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(Tentative)</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Mentorships</a:t>
            </a:r>
            <a:r>
              <a:rPr lang="en-US" dirty="0"/>
              <a:t> -  </a:t>
            </a:r>
          </a:p>
          <a:p>
            <a:pPr marL="0" indent="0">
              <a:buNone/>
            </a:pPr>
            <a:endParaRPr lang="en-US" dirty="0"/>
          </a:p>
          <a:p>
            <a:pPr marL="568325" lvl="2" indent="0">
              <a:buNone/>
            </a:pPr>
            <a:r>
              <a:rPr lang="en-US" dirty="0"/>
              <a:t>There are stewards allocated to each room. </a:t>
            </a:r>
          </a:p>
          <a:p>
            <a:pPr marL="568325" lvl="2" indent="0">
              <a:buNone/>
            </a:pPr>
            <a:endParaRPr lang="en-US" dirty="0"/>
          </a:p>
          <a:p>
            <a:pPr marL="568325" lvl="2" indent="0">
              <a:buNone/>
            </a:pPr>
            <a:r>
              <a:rPr lang="en-US" dirty="0"/>
              <a:t>A Full Member can mentor an Associate Member</a:t>
            </a:r>
          </a:p>
          <a:p>
            <a:pPr marL="568325" lvl="2" indent="0">
              <a:buNone/>
            </a:pPr>
            <a:endParaRPr lang="en-US" dirty="0"/>
          </a:p>
          <a:p>
            <a:pPr marL="568325" lvl="2" indent="0">
              <a:buNone/>
            </a:pPr>
            <a:r>
              <a:rPr lang="en-US" dirty="0"/>
              <a:t>The best way to find a mentor is to turn up at the meetings and network with the people.</a:t>
            </a:r>
          </a:p>
          <a:p>
            <a:pPr marL="568325" lvl="2" indent="0">
              <a:buNone/>
            </a:pPr>
            <a:r>
              <a:rPr lang="en-US" dirty="0"/>
              <a:t>Talk to the folks about what you want to do, or where you need help.</a:t>
            </a:r>
          </a:p>
          <a:p>
            <a:pPr marL="568325" lvl="2" indent="0">
              <a:buNone/>
            </a:pPr>
            <a:endParaRPr lang="en-US" dirty="0"/>
          </a:p>
          <a:p>
            <a:pPr marL="568325" lvl="2" indent="0">
              <a:buNone/>
            </a:pPr>
            <a:r>
              <a:rPr lang="en-US" dirty="0"/>
              <a:t>Below is a small sample of the type of MS meetings available :</a:t>
            </a:r>
          </a:p>
          <a:p>
            <a:pPr lvl="8" indent="-285750"/>
            <a:r>
              <a:rPr lang="en-US" dirty="0"/>
              <a:t>                	Open Woodshop, </a:t>
            </a:r>
          </a:p>
          <a:p>
            <a:pPr lvl="8" indent="-285750"/>
            <a:r>
              <a:rPr lang="en-US" dirty="0"/>
              <a:t>	3D Printing - Level 1, </a:t>
            </a:r>
          </a:p>
          <a:p>
            <a:pPr lvl="8" indent="-285750"/>
            <a:r>
              <a:rPr lang="en-US" dirty="0"/>
              <a:t>	Arduino Introduction 101 Class, </a:t>
            </a:r>
          </a:p>
          <a:p>
            <a:pPr lvl="8" indent="-285750"/>
            <a:r>
              <a:rPr lang="en-US" dirty="0"/>
              <a:t>                	MS-P Brag Thursday,</a:t>
            </a:r>
            <a:r>
              <a:rPr lang="en-US" b="1" dirty="0"/>
              <a:t> </a:t>
            </a:r>
          </a:p>
          <a:p>
            <a:pPr lvl="8" indent="-285750"/>
            <a:r>
              <a:rPr lang="en-US" b="1" dirty="0"/>
              <a:t>	</a:t>
            </a:r>
            <a:r>
              <a:rPr lang="en-US" dirty="0"/>
              <a:t>MS-P Open Shop/Work Day,</a:t>
            </a:r>
            <a:r>
              <a:rPr lang="en-US" b="1" dirty="0"/>
              <a:t> </a:t>
            </a:r>
          </a:p>
          <a:p>
            <a:pPr lvl="8" indent="-285750"/>
            <a:r>
              <a:rPr lang="en-US" b="1" dirty="0"/>
              <a:t>	</a:t>
            </a:r>
            <a:r>
              <a:rPr lang="en-US" dirty="0"/>
              <a:t>Block of the Month Quilting Party,</a:t>
            </a:r>
            <a:r>
              <a:rPr lang="en-US" b="1" dirty="0"/>
              <a:t> </a:t>
            </a:r>
          </a:p>
          <a:p>
            <a:pPr lvl="8" indent="-285750"/>
            <a:r>
              <a:rPr lang="en-US" dirty="0"/>
              <a:t>                	MS-P Fix-it First Thursday, </a:t>
            </a:r>
          </a:p>
          <a:p>
            <a:pPr lvl="8" indent="-285750"/>
            <a:r>
              <a:rPr lang="en-US" dirty="0"/>
              <a:t>	Leesburg Makersmiths Craft Night, </a:t>
            </a:r>
          </a:p>
          <a:p>
            <a:pPr lvl="8" indent="-285750"/>
            <a:r>
              <a:rPr lang="en-US" dirty="0"/>
              <a:t>	Laser Cutter Introduction</a:t>
            </a:r>
            <a:endParaRPr lang="en-US" b="1" dirty="0"/>
          </a:p>
          <a:p>
            <a:endParaRPr lang="en-US" dirty="0"/>
          </a:p>
        </p:txBody>
      </p:sp>
    </p:spTree>
    <p:extLst>
      <p:ext uri="{BB962C8B-B14F-4D97-AF65-F5344CB8AC3E}">
        <p14:creationId xmlns:p14="http://schemas.microsoft.com/office/powerpoint/2010/main" val="333148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dirty="0"/>
              <a:t>Where we are</a:t>
            </a:r>
          </a:p>
          <a:p>
            <a:pPr lvl="2"/>
            <a:r>
              <a:rPr lang="en-US" dirty="0"/>
              <a:t>Leesburg</a:t>
            </a:r>
          </a:p>
          <a:p>
            <a:pPr lvl="2"/>
            <a:r>
              <a:rPr lang="en-US" dirty="0"/>
              <a:t>Purcellville</a:t>
            </a:r>
          </a:p>
          <a:p>
            <a:r>
              <a:rPr lang="en-US" dirty="0"/>
              <a:t>How we communicate</a:t>
            </a:r>
          </a:p>
          <a:p>
            <a:pPr lvl="2"/>
            <a:r>
              <a:rPr lang="en-US" dirty="0"/>
              <a:t>Wild Apricot</a:t>
            </a:r>
          </a:p>
          <a:p>
            <a:pPr lvl="2"/>
            <a:r>
              <a:rPr lang="en-US" dirty="0"/>
              <a:t>Slack</a:t>
            </a:r>
          </a:p>
          <a:p>
            <a:pPr lvl="2"/>
            <a:r>
              <a:rPr lang="en-US" dirty="0" err="1"/>
              <a:t>Makersmiths</a:t>
            </a:r>
            <a:r>
              <a:rPr lang="en-US" dirty="0"/>
              <a:t> Wiki</a:t>
            </a:r>
          </a:p>
          <a:p>
            <a:pPr lvl="2"/>
            <a:r>
              <a:rPr lang="en-US" dirty="0"/>
              <a:t>Meetup</a:t>
            </a:r>
          </a:p>
          <a:p>
            <a:pPr lvl="2"/>
            <a:r>
              <a:rPr lang="en-US" dirty="0"/>
              <a:t>Door tweets</a:t>
            </a:r>
          </a:p>
          <a:p>
            <a:pPr lvl="2"/>
            <a:r>
              <a:rPr lang="en-US" dirty="0" err="1"/>
              <a:t>Wifi</a:t>
            </a:r>
            <a:endParaRPr lang="en-US" dirty="0"/>
          </a:p>
          <a:p>
            <a:r>
              <a:rPr lang="en-US"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kern="0" dirty="0"/>
              <a:t>Training</a:t>
            </a:r>
          </a:p>
          <a:p>
            <a:pPr lvl="2"/>
            <a:r>
              <a:rPr lang="en-US" kern="0" dirty="0"/>
              <a:t>Discounts</a:t>
            </a:r>
          </a:p>
          <a:p>
            <a:pPr lvl="2"/>
            <a:r>
              <a:rPr lang="en-US" kern="0" dirty="0"/>
              <a:t>Instructor pay</a:t>
            </a:r>
          </a:p>
          <a:p>
            <a:pPr lvl="2"/>
            <a:r>
              <a:rPr lang="en-US" kern="0" dirty="0"/>
              <a:t>Tool Signoff</a:t>
            </a:r>
          </a:p>
          <a:p>
            <a:pPr lvl="1"/>
            <a:r>
              <a:rPr lang="en-US" kern="0" dirty="0"/>
              <a:t>How to help</a:t>
            </a:r>
          </a:p>
          <a:p>
            <a:pPr lvl="2"/>
            <a:r>
              <a:rPr lang="en-US" kern="0" dirty="0"/>
              <a:t>Membership meetings</a:t>
            </a:r>
          </a:p>
          <a:p>
            <a:pPr lvl="2"/>
            <a:r>
              <a:rPr lang="en-US" kern="0" dirty="0"/>
              <a:t>Volunteer Opportunities </a:t>
            </a:r>
          </a:p>
          <a:p>
            <a:pPr lvl="1"/>
            <a:r>
              <a:rPr lang="en-US"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b="1" dirty="0"/>
              <a:t>To provide a community workshop where people can learn, teach and collaborate on creative and technical works, and to promote the usefulness of competence in the technical arts to the public; and by serving as a center of information about the technical arts for members, schools, other interested groups and the general public.</a:t>
            </a:r>
            <a:endParaRPr lang="en-US" sz="2000" b="1"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455303" y="788213"/>
            <a:ext cx="1803827" cy="369332"/>
          </a:xfrm>
          <a:prstGeom prst="rect">
            <a:avLst/>
          </a:prstGeom>
          <a:noFill/>
        </p:spPr>
        <p:txBody>
          <a:bodyPr wrap="none" rtlCol="0">
            <a:spAutoFit/>
          </a:bodyPr>
          <a:lstStyle/>
          <a:p>
            <a:r>
              <a:rPr lang="en-US" dirty="0"/>
              <a:t>Adult Enthusiasts</a:t>
            </a: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16334" y="3722380"/>
            <a:ext cx="2439770" cy="369332"/>
          </a:xfrm>
          <a:prstGeom prst="rect">
            <a:avLst/>
          </a:prstGeom>
          <a:noFill/>
        </p:spPr>
        <p:txBody>
          <a:bodyPr wrap="none" rtlCol="0">
            <a:spAutoFit/>
          </a:bodyPr>
          <a:lstStyle/>
          <a:p>
            <a:r>
              <a:rPr lang="en-US" dirty="0"/>
              <a:t>STEM/STEAM 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dirty="0"/>
              <a:t>Community 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dirty="0">
                <a:solidFill>
                  <a:schemeClr val="tx1"/>
                </a:solidFill>
                <a:latin typeface="Arial" panose="020B0604020202020204" pitchFamily="34" charset="0"/>
              </a:rPr>
              <a:t>Moving from Lawson Rd into larger space at 106 Royal St SW, Leesburg, VA.  To be known as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dirty="0">
                <a:solidFill>
                  <a:schemeClr val="tx1"/>
                </a:solidFill>
                <a:latin typeface="Arial" panose="020B0604020202020204" pitchFamily="34" charset="0"/>
              </a:rPr>
              <a:t>October: Lots of activity with etching pumpkins and pumpkin pies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-Leesburg.  </a:t>
            </a:r>
          </a:p>
          <a:p>
            <a:pPr lvl="1" eaLnBrk="0" fontAlgn="base" hangingPunct="0">
              <a:spcBef>
                <a:spcPct val="0"/>
              </a:spcBef>
              <a:spcAft>
                <a:spcPct val="0"/>
              </a:spcAft>
            </a:pPr>
            <a:r>
              <a:rPr lang="en-US" altLang="en-US" dirty="0">
                <a:solidFill>
                  <a:schemeClr val="tx1"/>
                </a:solidFill>
                <a:latin typeface="Arial" panose="020B0604020202020204" pitchFamily="34" charset="0"/>
              </a:rPr>
              <a:t>Open Houses on First Fridays.  </a:t>
            </a:r>
          </a:p>
          <a:p>
            <a:pPr lvl="1" eaLnBrk="0" fontAlgn="base" hangingPunct="0">
              <a:spcBef>
                <a:spcPct val="0"/>
              </a:spcBef>
              <a:spcAft>
                <a:spcPct val="0"/>
              </a:spcAft>
            </a:pPr>
            <a:r>
              <a:rPr lang="en-US" altLang="en-US" dirty="0">
                <a:solidFill>
                  <a:schemeClr val="tx1"/>
                </a:solidFill>
                <a:latin typeface="Arial" panose="020B0604020202020204" pitchFamily="34" charset="0"/>
              </a:rPr>
              <a:t>Bee Hive of activity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-Purcellville with transforming upper building into a makerspace </a:t>
            </a:r>
            <a:r>
              <a:rPr lang="en-US" dirty="0">
                <a:solidFill>
                  <a:schemeClr val="tx1"/>
                </a:solidFill>
                <a:latin typeface="Arial" panose="020B0604020202020204" pitchFamily="34" charset="0"/>
              </a:rPr>
              <a:t>upper building into a makerspace with multi-purpose meeting room, wood shop, and metal shop.  Also transforming lower building with hot shop (kilns, forge) and frame shop.</a:t>
            </a:r>
            <a:endParaRPr lang="en-US" alt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283345"/>
          </a:xfrm>
          <a:ln>
            <a:solidFill>
              <a:schemeClr val="accent1"/>
            </a:solidFill>
          </a:ln>
        </p:spPr>
        <p:txBody>
          <a:bodyPr/>
          <a:lstStyle/>
          <a:p>
            <a:r>
              <a:rPr lang="en-US" sz="2400" b="1" dirty="0"/>
              <a:t>Leadership</a:t>
            </a:r>
          </a:p>
          <a:p>
            <a:endParaRPr lang="en-US" dirty="0"/>
          </a:p>
          <a:p>
            <a:r>
              <a:rPr lang="en-US"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r>
              <a:rPr lang="en-US" dirty="0"/>
              <a:t>(The Board is the official voice of </a:t>
            </a:r>
            <a:r>
              <a:rPr lang="en-US" dirty="0" err="1"/>
              <a:t>Makersmiths</a:t>
            </a:r>
            <a:r>
              <a:rPr lang="en-US" dirty="0"/>
              <a:t> Inc.  All contracts and other legal matters must be approved by the board of directors) </a:t>
            </a:r>
          </a:p>
          <a:p>
            <a:endParaRPr lang="en-US" dirty="0"/>
          </a:p>
          <a:p>
            <a:r>
              <a:rPr lang="en-US" dirty="0"/>
              <a:t>President: Mark Millsap</a:t>
            </a:r>
          </a:p>
          <a:p>
            <a:endParaRPr lang="en-US" dirty="0"/>
          </a:p>
          <a:p>
            <a:r>
              <a:rPr lang="en-US" dirty="0"/>
              <a:t>Treasure: John Dubelko</a:t>
            </a:r>
          </a:p>
          <a:p>
            <a:endParaRPr lang="en-US" dirty="0"/>
          </a:p>
          <a:p>
            <a:r>
              <a:rPr lang="en-US" dirty="0"/>
              <a:t>Bookkeeper: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1"/>
            <a:ext cx="3886200" cy="4293070"/>
          </a:xfrm>
          <a:ln>
            <a:solidFill>
              <a:schemeClr val="accent1"/>
            </a:solidFill>
          </a:ln>
        </p:spPr>
        <p:txBody>
          <a:bodyPr/>
          <a:lstStyle/>
          <a:p>
            <a:r>
              <a:rPr lang="en-US" sz="2400" b="1" dirty="0"/>
              <a:t>Structure</a:t>
            </a:r>
          </a:p>
          <a:p>
            <a:pPr marL="285750" indent="-285750">
              <a:buFontTx/>
              <a:buChar char="-"/>
            </a:pPr>
            <a:r>
              <a:rPr lang="en-US" dirty="0"/>
              <a:t>IRS designated Nonprofit 501(c)3 ***</a:t>
            </a:r>
            <a:r>
              <a:rPr lang="en-US" b="1" dirty="0"/>
              <a:t>donations are tax deductible***</a:t>
            </a:r>
          </a:p>
          <a:p>
            <a:pPr marL="285750" indent="-285750">
              <a:buFontTx/>
              <a:buChar char="-"/>
            </a:pPr>
            <a:r>
              <a:rPr lang="en-US" dirty="0"/>
              <a:t>Incorporated in Virginia under the name “</a:t>
            </a:r>
            <a:r>
              <a:rPr lang="en-US" dirty="0" err="1"/>
              <a:t>Makersmiths</a:t>
            </a:r>
            <a:r>
              <a:rPr lang="en-US" dirty="0"/>
              <a:t>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2018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May 2018)</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7"/>
            <a:ext cx="8229600" cy="425089"/>
          </a:xfrm>
          <a:solidFill>
            <a:schemeClr val="accent1">
              <a:lumMod val="60000"/>
              <a:lumOff val="40000"/>
            </a:schemeClr>
          </a:solidFill>
        </p:spPr>
        <p:txBody>
          <a:bodyPr/>
          <a:lstStyle/>
          <a:p>
            <a:pPr marL="0" indent="0" algn="ctr">
              <a:buNone/>
            </a:pPr>
            <a:r>
              <a:rPr lang="en-US" sz="2000" dirty="0"/>
              <a:t>We are growing and projecting about 100 FME by year end.</a:t>
            </a:r>
          </a:p>
        </p:txBody>
      </p:sp>
      <p:graphicFrame>
        <p:nvGraphicFramePr>
          <p:cNvPr id="7" name="Object 6">
            <a:extLst>
              <a:ext uri="{FF2B5EF4-FFF2-40B4-BE49-F238E27FC236}">
                <a16:creationId xmlns:a16="http://schemas.microsoft.com/office/drawing/2014/main" id="{D72E40F0-8BB6-41EF-A9A9-A2B5D6B770D3}"/>
              </a:ext>
            </a:extLst>
          </p:cNvPr>
          <p:cNvGraphicFramePr>
            <a:graphicFrameLocks noChangeAspect="1"/>
          </p:cNvGraphicFramePr>
          <p:nvPr>
            <p:extLst>
              <p:ext uri="{D42A27DB-BD31-4B8C-83A1-F6EECF244321}">
                <p14:modId xmlns:p14="http://schemas.microsoft.com/office/powerpoint/2010/main" val="3700270465"/>
              </p:ext>
            </p:extLst>
          </p:nvPr>
        </p:nvGraphicFramePr>
        <p:xfrm>
          <a:off x="1645682" y="1492370"/>
          <a:ext cx="5852635" cy="3005407"/>
        </p:xfrm>
        <a:graphic>
          <a:graphicData uri="http://schemas.openxmlformats.org/presentationml/2006/ole">
            <mc:AlternateContent xmlns:mc="http://schemas.openxmlformats.org/markup-compatibility/2006">
              <mc:Choice xmlns:v="urn:schemas-microsoft-com:vml" Requires="v">
                <p:oleObj spid="_x0000_s1026" name="Worksheet" r:id="rId3" imgW="3524031" imgH="1809555" progId="Excel.Sheet.12">
                  <p:embed/>
                </p:oleObj>
              </mc:Choice>
              <mc:Fallback>
                <p:oleObj name="Worksheet" r:id="rId3" imgW="3524031" imgH="1809555" progId="Excel.Sheet.12">
                  <p:embed/>
                  <p:pic>
                    <p:nvPicPr>
                      <p:cNvPr id="7" name="Object 6">
                        <a:extLst>
                          <a:ext uri="{FF2B5EF4-FFF2-40B4-BE49-F238E27FC236}">
                            <a16:creationId xmlns:a16="http://schemas.microsoft.com/office/drawing/2014/main" id="{D72E40F0-8BB6-41EF-A9A9-A2B5D6B770D3}"/>
                          </a:ext>
                        </a:extLst>
                      </p:cNvPr>
                      <p:cNvPicPr/>
                      <p:nvPr/>
                    </p:nvPicPr>
                    <p:blipFill>
                      <a:blip r:embed="rId4"/>
                      <a:stretch>
                        <a:fillRect/>
                      </a:stretch>
                    </p:blipFill>
                    <p:spPr>
                      <a:xfrm>
                        <a:off x="1645682" y="1492370"/>
                        <a:ext cx="5852635" cy="3005407"/>
                      </a:xfrm>
                      <a:prstGeom prst="rect">
                        <a:avLst/>
                      </a:prstGeom>
                    </p:spPr>
                  </p:pic>
                </p:oleObj>
              </mc:Fallback>
            </mc:AlternateContent>
          </a:graphicData>
        </a:graphic>
      </p:graphicFrame>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197445"/>
            <a:ext cx="8229600" cy="4888800"/>
          </a:xfrm>
        </p:spPr>
        <p:txBody>
          <a:bodyPr/>
          <a:lstStyle/>
          <a:p>
            <a:pPr marL="457200" indent="-457200">
              <a:buFont typeface="+mj-lt"/>
              <a:buAutoNum type="arabicPeriod"/>
            </a:pPr>
            <a:r>
              <a:rPr lang="en-US" sz="2000" dirty="0"/>
              <a:t>Be excellent to each other.</a:t>
            </a:r>
          </a:p>
          <a:p>
            <a:pPr marL="457200" indent="-457200">
              <a:buFont typeface="+mj-lt"/>
              <a:buAutoNum type="arabicPeriod"/>
            </a:pPr>
            <a:r>
              <a:rPr lang="en-US" sz="2000" dirty="0"/>
              <a:t>Don’t do anything that would require us to write a new rule.</a:t>
            </a:r>
          </a:p>
          <a:p>
            <a:pPr marL="457200" indent="-457200">
              <a:buFont typeface="+mj-lt"/>
              <a:buAutoNum type="arabicPeriod"/>
            </a:pPr>
            <a:r>
              <a:rPr lang="en-US" sz="2000" dirty="0"/>
              <a:t>When in doubt-ask.</a:t>
            </a:r>
          </a:p>
          <a:p>
            <a:pPr marL="342900" indent="-342900">
              <a:buFont typeface="+mj-lt"/>
              <a:buAutoNum type="arabicPeriod"/>
            </a:pPr>
            <a:r>
              <a:rPr lang="en-US" dirty="0"/>
              <a:t>Nobody shall use hazardous equipment while alone in the space or without sufficient training. If you do not know how to use a tool you must ask for the assistance of someone who does. If you do not know if something is hazardous you must ask someone who does.</a:t>
            </a:r>
          </a:p>
          <a:p>
            <a:pPr marL="342900" indent="-342900">
              <a:buFont typeface="+mj-lt"/>
              <a:buAutoNum type="arabicPeriod"/>
            </a:pPr>
            <a:r>
              <a:rPr lang="en-US" dirty="0"/>
              <a:t>Please keep the space in a pleasant, clean and tidy state. Wash up any kitchenware and sweep up any sawdust etc. Pack away your projects when you're not working on them and put tools back where they belong. Items left on desk surfaces may be moved or disposed. Hot food/drink </a:t>
            </a:r>
            <a:r>
              <a:rPr lang="en-US" dirty="0" err="1"/>
              <a:t>etc</a:t>
            </a:r>
            <a:r>
              <a:rPr lang="en-US" dirty="0"/>
              <a:t> is allowed however please be considerate of others when consuming strong smelling foods.</a:t>
            </a:r>
          </a:p>
          <a:p>
            <a:pPr marL="342900" indent="-342900">
              <a:buFont typeface="+mj-lt"/>
              <a:buAutoNum type="arabicPeriod"/>
            </a:pPr>
            <a:r>
              <a:rPr lang="en-US" dirty="0"/>
              <a:t>Don't use the space for illegal or immoral purposes. </a:t>
            </a:r>
          </a:p>
          <a:p>
            <a:pPr marL="342900" indent="-342900">
              <a:buFont typeface="+mj-lt"/>
              <a:buAutoNum type="arabicPeriod"/>
            </a:pPr>
            <a:r>
              <a:rPr lang="en-US" dirty="0"/>
              <a:t>Avoid doing harm to the </a:t>
            </a:r>
            <a:r>
              <a:rPr lang="en-US" dirty="0" err="1"/>
              <a:t>Makersmiths</a:t>
            </a:r>
            <a:r>
              <a:rPr lang="en-US" dirty="0"/>
              <a:t> reputation. Do not bring illegal drugs, drug paraphernalia or evidence of drug use to the space.</a:t>
            </a:r>
          </a:p>
          <a:p>
            <a:pPr marL="342900" indent="-342900">
              <a:buFont typeface="+mj-lt"/>
              <a:buAutoNum type="arabicPeriod"/>
            </a:pPr>
            <a:r>
              <a:rPr lang="en-US" dirty="0"/>
              <a:t>Restore makerspace to its default state, putting all materials, projects and tools away and leave it as good as or better than the state in which you found it, turn off all lights and tools, and lock the space before you leave. </a:t>
            </a:r>
          </a:p>
          <a:p>
            <a:pPr marL="342900" indent="-342900">
              <a:buFont typeface="+mj-lt"/>
              <a:buAutoNum type="arabicPeriod"/>
            </a:pPr>
            <a:r>
              <a:rPr lang="en-US" dirty="0"/>
              <a:t>Keep entry and walkways clear of materials and debris.</a:t>
            </a:r>
          </a:p>
          <a:p>
            <a:pPr marL="342900" indent="-342900">
              <a:buFont typeface="+mj-lt"/>
              <a:buAutoNum type="arabicPeriod"/>
            </a:pPr>
            <a:r>
              <a:rPr lang="en-US" dirty="0"/>
              <a:t>Respect private and shared property. Don’t borrow something unless it’s understood it’s something you can use. If you do use something, replace it (Pay it forward!). If you break it, it is your responsibility to get it fixed. (Ask for help if needed). </a:t>
            </a:r>
          </a:p>
          <a:p>
            <a:pPr marL="0" indent="0">
              <a:buNone/>
            </a:pPr>
            <a:r>
              <a:rPr lang="en-US" b="1" dirty="0"/>
              <a:t>…and on, and on, see the rest at the </a:t>
            </a:r>
            <a:r>
              <a:rPr lang="en-US" b="1" dirty="0" err="1"/>
              <a:t>Makersmiths</a:t>
            </a:r>
            <a:r>
              <a:rPr lang="en-US" b="1" dirty="0"/>
              <a:t> Wiki under “Rules and Guidelines Home”</a:t>
            </a:r>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597854" y="4429540"/>
            <a:ext cx="1579739" cy="2117175"/>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4968815" y="804708"/>
            <a:ext cx="3903871" cy="3956389"/>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6040019" y="4745888"/>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2618393" y="4104915"/>
            <a:ext cx="2857499" cy="2262187"/>
          </a:xfrm>
          <a:prstGeom prst="rect">
            <a:avLst/>
          </a:prstGeom>
        </p:spPr>
      </p:pic>
      <p:pic>
        <p:nvPicPr>
          <p:cNvPr id="8" name="Picture 7">
            <a:extLst>
              <a:ext uri="{FF2B5EF4-FFF2-40B4-BE49-F238E27FC236}">
                <a16:creationId xmlns:a16="http://schemas.microsoft.com/office/drawing/2014/main" id="{BF45CDED-53BE-4FDB-ABCD-F3F659EC47E4}"/>
              </a:ext>
            </a:extLst>
          </p:cNvPr>
          <p:cNvPicPr>
            <a:picLocks noChangeAspect="1"/>
          </p:cNvPicPr>
          <p:nvPr/>
        </p:nvPicPr>
        <p:blipFill>
          <a:blip r:embed="rId6"/>
          <a:stretch>
            <a:fillRect/>
          </a:stretch>
        </p:blipFill>
        <p:spPr>
          <a:xfrm>
            <a:off x="2769013" y="3098167"/>
            <a:ext cx="1509623" cy="1091332"/>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7"/>
          <a:stretch>
            <a:fillRect/>
          </a:stretch>
        </p:blipFill>
        <p:spPr>
          <a:xfrm>
            <a:off x="575399" y="2993023"/>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8821</TotalTime>
  <Words>1370</Words>
  <Application>Microsoft Office PowerPoint</Application>
  <PresentationFormat>Overhead</PresentationFormat>
  <Paragraphs>265</Paragraphs>
  <Slides>18</Slides>
  <Notes>1</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18</vt:i4>
      </vt:variant>
    </vt:vector>
  </HeadingPairs>
  <TitlesOfParts>
    <vt:vector size="28" baseType="lpstr">
      <vt:lpstr>Arial</vt:lpstr>
      <vt:lpstr>Calibri</vt:lpstr>
      <vt:lpstr>Cambria</vt:lpstr>
      <vt:lpstr>Gotham Medium</vt:lpstr>
      <vt:lpstr>Gothic medium</vt:lpstr>
      <vt:lpstr>Wingdings</vt:lpstr>
      <vt:lpstr>Makersmiths_White</vt:lpstr>
      <vt:lpstr>Makersmiths_2</vt:lpstr>
      <vt:lpstr>Makersmiths2</vt:lpstr>
      <vt:lpstr>Worksheet</vt:lpstr>
      <vt:lpstr>New Member Orientation April 2018 </vt:lpstr>
      <vt:lpstr>Outline</vt:lpstr>
      <vt:lpstr>Who we are</vt:lpstr>
      <vt:lpstr>History</vt:lpstr>
      <vt:lpstr>Corporate Stuff</vt:lpstr>
      <vt:lpstr>Business Model</vt:lpstr>
      <vt:lpstr>Membership Stats (as of May 2018)</vt:lpstr>
      <vt:lpstr>Policies</vt:lpstr>
      <vt:lpstr>Safety</vt:lpstr>
      <vt:lpstr>Where we are</vt:lpstr>
      <vt:lpstr>Where we are</vt:lpstr>
      <vt:lpstr>How we communicate</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170</cp:revision>
  <cp:lastPrinted>2016-04-17T20:01:26Z</cp:lastPrinted>
  <dcterms:created xsi:type="dcterms:W3CDTF">2014-09-30T13:02:55Z</dcterms:created>
  <dcterms:modified xsi:type="dcterms:W3CDTF">2018-05-14T01:00:07Z</dcterms:modified>
</cp:coreProperties>
</file>