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85" r:id="rId3"/>
  </p:sldMasterIdLst>
  <p:notesMasterIdLst>
    <p:notesMasterId r:id="rId27"/>
  </p:notesMasterIdLst>
  <p:handoutMasterIdLst>
    <p:handoutMasterId r:id="rId28"/>
  </p:handoutMasterIdLst>
  <p:sldIdLst>
    <p:sldId id="335" r:id="rId4"/>
    <p:sldId id="337" r:id="rId5"/>
    <p:sldId id="340" r:id="rId6"/>
    <p:sldId id="338" r:id="rId7"/>
    <p:sldId id="341" r:id="rId8"/>
    <p:sldId id="342" r:id="rId9"/>
    <p:sldId id="357" r:id="rId10"/>
    <p:sldId id="345" r:id="rId11"/>
    <p:sldId id="344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43" r:id="rId23"/>
    <p:sldId id="358" r:id="rId24"/>
    <p:sldId id="356" r:id="rId25"/>
    <p:sldId id="359" r:id="rId26"/>
  </p:sldIdLst>
  <p:sldSz cx="9144000" cy="6858000" type="overhead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200" userDrawn="1">
          <p15:clr>
            <a:srgbClr val="A4A3A4"/>
          </p15:clr>
        </p15:guide>
        <p15:guide id="3" pos="9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BAA9"/>
    <a:srgbClr val="F5002F"/>
    <a:srgbClr val="ADA089"/>
    <a:srgbClr val="EAB200"/>
    <a:srgbClr val="E2CFF1"/>
    <a:srgbClr val="CFC8BB"/>
    <a:srgbClr val="B0A48E"/>
    <a:srgbClr val="CB132A"/>
    <a:srgbClr val="D6472A"/>
    <a:srgbClr val="C829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90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1242" y="102"/>
      </p:cViewPr>
      <p:guideLst>
        <p:guide orient="horz" pos="2160"/>
        <p:guide pos="1200"/>
        <p:guide pos="9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574" y="-102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BFA82-D757-4712-BE53-FA94971902D5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EEF08-722D-4CD4-BBA5-75CA7027E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2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82936-9A2C-49C4-840A-7EDD73E6C65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82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C4EBC-16C2-4D27-B376-B8A3923A1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74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1" y="4415790"/>
            <a:ext cx="5486399" cy="418338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89463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2436077" y="3791031"/>
            <a:ext cx="4271847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9548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240575"/>
            <a:ext cx="8229600" cy="488880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285750" indent="-285750">
              <a:buFont typeface="Arial" panose="020B0604020202020204" pitchFamily="34" charset="0"/>
              <a:buChar char="•"/>
              <a:defRPr/>
            </a:lvl2pPr>
            <a:lvl3pPr marL="854075" indent="-223838">
              <a:buFont typeface="Arial" panose="020B0604020202020204" pitchFamily="34" charset="0"/>
              <a:buChar char="•"/>
              <a:defRPr/>
            </a:lvl3pPr>
            <a:lvl4pPr marL="517525" indent="50800">
              <a:buFont typeface="Arial" panose="020B0604020202020204" pitchFamily="34" charset="0"/>
              <a:buChar char="•"/>
              <a:defRPr/>
            </a:lvl4pPr>
            <a:lvl5pPr marL="630238" indent="-346075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4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1"/>
            <a:ext cx="9144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6"/>
            <a:ext cx="9144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449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2374"/>
            <a:ext cx="82296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600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457125" y="3246853"/>
            <a:ext cx="82296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515750" y="4056250"/>
            <a:ext cx="81963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87875" y="1296375"/>
            <a:ext cx="82296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529675" y="4167775"/>
            <a:ext cx="82296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82102"/>
            <a:ext cx="82296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304800"/>
            <a:ext cx="40385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5920" indent="5079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8800" indent="-12700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1678" indent="-5078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4560" indent="-4826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48200" y="1349050"/>
            <a:ext cx="40385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5920" indent="5079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8800" indent="-12700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1678" indent="-5078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4560" indent="-4826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endParaRPr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96442"/>
            <a:ext cx="38862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98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87303"/>
            <a:ext cx="7886700" cy="8411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44971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68883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544971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368883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311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865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654" y="261938"/>
            <a:ext cx="7646583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600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5"/>
            <a:ext cx="9144000" cy="39973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466928" y="1343025"/>
            <a:ext cx="7675360" cy="1049338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Gotham Medium"/>
              </a:defRPr>
            </a:lvl1pPr>
            <a:lvl2pPr>
              <a:defRPr sz="2000">
                <a:latin typeface="Gotham Medium"/>
              </a:defRPr>
            </a:lvl2pPr>
            <a:lvl3pPr>
              <a:defRPr sz="2000">
                <a:latin typeface="Gotham Medium"/>
              </a:defRPr>
            </a:lvl3pPr>
            <a:lvl4pPr>
              <a:defRPr sz="2000">
                <a:latin typeface="Gotham Medium"/>
              </a:defRPr>
            </a:lvl4pPr>
            <a:lvl5pPr>
              <a:defRPr sz="2000">
                <a:latin typeface="Gotham Medium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625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09" y="301558"/>
            <a:ext cx="7735946" cy="8171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93779"/>
            <a:ext cx="4629150" cy="45672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258766"/>
            <a:ext cx="2949178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800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1206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640793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60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063500" y="5150200"/>
            <a:ext cx="76233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063775" y="4149300"/>
            <a:ext cx="76233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835175" y="4149300"/>
            <a:ext cx="2286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835175" y="5150200"/>
            <a:ext cx="2286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835175" y="758741"/>
            <a:ext cx="4569157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714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85875"/>
            <a:ext cx="40400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4648200" y="1295400"/>
            <a:ext cx="40419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457200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5920" indent="5079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8800" indent="-1270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1678" indent="-5078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4560" indent="-4826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4651375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5920" indent="5079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8800" indent="-1270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1678" indent="-5078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4560" indent="-4826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cxnSp>
        <p:nvCxnSpPr>
          <p:cNvPr id="7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133475" y="3648075"/>
            <a:ext cx="75645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904875" y="3648075"/>
            <a:ext cx="2286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5125" y="1046575"/>
            <a:ext cx="2477999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385762" y="384175"/>
            <a:ext cx="2357399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063500" y="5150200"/>
            <a:ext cx="76233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063775" y="4149300"/>
            <a:ext cx="76233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835175" y="4149300"/>
            <a:ext cx="2286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835175" y="5150200"/>
            <a:ext cx="2286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390300" y="989675"/>
            <a:ext cx="8475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081087" y="725487"/>
            <a:ext cx="54863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1"/>
            <a:ext cx="9144000" cy="3852153"/>
          </a:xfrm>
        </p:spPr>
        <p:txBody>
          <a:bodyPr/>
          <a:lstStyle>
            <a:lvl1pPr>
              <a:buNone/>
              <a:defRPr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904672" cy="365125"/>
          </a:xfrm>
        </p:spPr>
        <p:txBody>
          <a:bodyPr/>
          <a:lstStyle/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33880" y="6356351"/>
            <a:ext cx="634923" cy="365125"/>
          </a:xfrm>
        </p:spPr>
        <p:txBody>
          <a:bodyPr/>
          <a:lstStyle/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33324" y="0"/>
            <a:ext cx="2483729" cy="17109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37745"/>
            <a:ext cx="6019800" cy="56884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133475" y="3648075"/>
            <a:ext cx="75645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904875" y="3648075"/>
            <a:ext cx="2286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5125" y="1046575"/>
            <a:ext cx="2477999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385762" y="384175"/>
            <a:ext cx="2357399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070060"/>
            <a:ext cx="9144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96516" y="1604862"/>
            <a:ext cx="8482013" cy="2646363"/>
          </a:xfrm>
        </p:spPr>
        <p:txBody>
          <a:bodyPr>
            <a:normAutofit/>
          </a:bodyPr>
          <a:lstStyle>
            <a:lvl1pPr>
              <a:buNone/>
              <a:defRPr sz="3200">
                <a:solidFill>
                  <a:schemeClr val="bg1"/>
                </a:solidFill>
                <a:latin typeface="Gotham Medium"/>
              </a:defRPr>
            </a:lvl1pPr>
            <a:lvl2pPr>
              <a:defRPr sz="2800">
                <a:solidFill>
                  <a:schemeClr val="bg1"/>
                </a:solidFill>
                <a:latin typeface="Gotham Medium"/>
              </a:defRPr>
            </a:lvl2pPr>
            <a:lvl3pPr>
              <a:defRPr sz="2400">
                <a:solidFill>
                  <a:schemeClr val="bg1"/>
                </a:solidFill>
                <a:latin typeface="Gotham Medium"/>
              </a:defRPr>
            </a:lvl3pPr>
            <a:lvl4pPr>
              <a:defRPr sz="2000">
                <a:solidFill>
                  <a:schemeClr val="bg1"/>
                </a:solidFill>
                <a:latin typeface="Gotham Medium"/>
              </a:defRPr>
            </a:lvl4pPr>
            <a:lvl5pPr>
              <a:defRPr sz="2000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4241260"/>
            <a:ext cx="9144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466725" y="4435475"/>
            <a:ext cx="832643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133475" y="3648075"/>
            <a:ext cx="75645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904875" y="3648075"/>
            <a:ext cx="2286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5125" y="1046575"/>
            <a:ext cx="2477999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385762" y="384175"/>
            <a:ext cx="2357399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0370" y="6341193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050"/>
            </a:lvl1pPr>
          </a:lstStyle>
          <a:p>
            <a:fld id="{AA9D5E35-DFEC-4D25-9D5F-6971E14AB8F5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 algn="ctr">
              <a:defRPr sz="105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1404" y="635635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05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221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97" r:id="rId3"/>
    <p:sldLayoutId id="2147483665" r:id="rId4"/>
    <p:sldLayoutId id="2147483663" r:id="rId5"/>
    <p:sldLayoutId id="2147483666" r:id="rId6"/>
    <p:sldLayoutId id="2147483699" r:id="rId7"/>
    <p:sldLayoutId id="2147483698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6607686"/>
            <a:ext cx="9144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311285"/>
            <a:ext cx="82296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1"/>
            <a:ext cx="9144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67" r:id="rId3"/>
    <p:sldLayoutId id="2147483662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1"/>
            <a:ext cx="9144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6607686"/>
            <a:ext cx="9144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0" rIns="45700" bIns="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E35733"/>
              </a:buClr>
              <a:buSzPct val="25000"/>
              <a:buFont typeface="Cambria"/>
              <a:buNone/>
            </a:pPr>
            <a:r>
              <a:rPr lang="en-US" sz="4800" dirty="0"/>
              <a:t>New Member Orientation</a:t>
            </a:r>
            <a:br>
              <a:rPr lang="en-US" sz="4800" dirty="0"/>
            </a:br>
            <a:r>
              <a:rPr lang="en-US" sz="3200" dirty="0"/>
              <a:t>April 2018 </a:t>
            </a:r>
            <a:endParaRPr lang="en-US" sz="4800" dirty="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4EA9B-EB56-47DE-A2FF-3A245EC71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we 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41B9E-285A-4A87-A208-EC17BD297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Leesburg and Purcellville maps</a:t>
            </a:r>
          </a:p>
        </p:txBody>
      </p:sp>
    </p:spTree>
    <p:extLst>
      <p:ext uri="{BB962C8B-B14F-4D97-AF65-F5344CB8AC3E}">
        <p14:creationId xmlns:p14="http://schemas.microsoft.com/office/powerpoint/2010/main" val="1492712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9AD7B-E301-464A-A531-CF7A4858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Leesburg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F9739-46B2-4C10-8399-73EB164A60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Sq</a:t>
            </a:r>
            <a:r>
              <a:rPr lang="en-US" dirty="0"/>
              <a:t> foot</a:t>
            </a:r>
          </a:p>
          <a:p>
            <a:r>
              <a:rPr lang="en-US" dirty="0"/>
              <a:t>Equipment</a:t>
            </a:r>
          </a:p>
          <a:p>
            <a:r>
              <a:rPr lang="en-US" dirty="0"/>
              <a:t>Types of classes</a:t>
            </a:r>
          </a:p>
        </p:txBody>
      </p:sp>
    </p:spTree>
    <p:extLst>
      <p:ext uri="{BB962C8B-B14F-4D97-AF65-F5344CB8AC3E}">
        <p14:creationId xmlns:p14="http://schemas.microsoft.com/office/powerpoint/2010/main" val="1724061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2DD7F-BD79-4DE8-A237-E04EF83C6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Purcellville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FE44B2-6A3F-468D-91A8-9530BDE60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Sq</a:t>
            </a:r>
            <a:r>
              <a:rPr lang="en-US" dirty="0"/>
              <a:t> foot</a:t>
            </a:r>
          </a:p>
          <a:p>
            <a:r>
              <a:rPr lang="en-US" dirty="0"/>
              <a:t>Equipment</a:t>
            </a:r>
          </a:p>
          <a:p>
            <a:r>
              <a:rPr lang="en-US" dirty="0"/>
              <a:t>Types of classes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325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D2432-866D-47CF-8D5E-B7D763CB5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we communicate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312D0-0A99-4252-8ED7-84FC20758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Show all the icons and maybe categorize them </a:t>
            </a:r>
          </a:p>
        </p:txBody>
      </p:sp>
    </p:spTree>
    <p:extLst>
      <p:ext uri="{BB962C8B-B14F-4D97-AF65-F5344CB8AC3E}">
        <p14:creationId xmlns:p14="http://schemas.microsoft.com/office/powerpoint/2010/main" val="3117171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824E3-5E19-457F-91D5-B459A99F4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Wild Apricot (makersmiths.org)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6C9E3-753F-4D93-9D30-0E41C91A6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 on</a:t>
            </a:r>
          </a:p>
          <a:p>
            <a:r>
              <a:rPr lang="en-US" dirty="0"/>
              <a:t>What is in there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031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248A9-6DE8-4147-9DF2-24B6BB0DB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F5F2A-CEEF-4A7C-B739-168855B12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42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02C43-7971-47C8-9199-0F8E62BCF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Makersmiths</a:t>
            </a:r>
            <a:r>
              <a:rPr lang="en-US" dirty="0"/>
              <a:t> Wiki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E109C-87D9-4624-87BE-00156B68C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348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1798C-A81A-4F91-B3F3-1F08B7F98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048BC-8C67-4A97-81F4-76BB151BB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52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24CCA-F34C-4A39-843E-E6B504D5A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Door Tweeter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326A4-3CDA-4BAB-A580-FC2DF4FAA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Leesburg</a:t>
            </a:r>
          </a:p>
          <a:p>
            <a:r>
              <a:rPr lang="en-US" dirty="0"/>
              <a:t>Purcellville</a:t>
            </a:r>
          </a:p>
        </p:txBody>
      </p:sp>
    </p:spTree>
    <p:extLst>
      <p:ext uri="{BB962C8B-B14F-4D97-AF65-F5344CB8AC3E}">
        <p14:creationId xmlns:p14="http://schemas.microsoft.com/office/powerpoint/2010/main" val="1563736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F6457-6006-42D2-9306-5A805C115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Wifi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78E9F-B921-402F-956C-DBE1C691D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Leesburg</a:t>
            </a:r>
          </a:p>
        </p:txBody>
      </p:sp>
    </p:spTree>
    <p:extLst>
      <p:ext uri="{BB962C8B-B14F-4D97-AF65-F5344CB8AC3E}">
        <p14:creationId xmlns:p14="http://schemas.microsoft.com/office/powerpoint/2010/main" val="985995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301D8-7EF2-45DD-97A7-69B8C59AB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220BF-75F4-4597-B24C-32F19341F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0575"/>
            <a:ext cx="3329796" cy="4888800"/>
          </a:xfrm>
        </p:spPr>
        <p:txBody>
          <a:bodyPr/>
          <a:lstStyle/>
          <a:p>
            <a:r>
              <a:rPr lang="en-US" dirty="0"/>
              <a:t>Who we are (John)</a:t>
            </a:r>
          </a:p>
          <a:p>
            <a:pPr lvl="2"/>
            <a:r>
              <a:rPr lang="en-US" dirty="0"/>
              <a:t>History</a:t>
            </a:r>
          </a:p>
          <a:p>
            <a:pPr lvl="2"/>
            <a:r>
              <a:rPr lang="en-US" dirty="0"/>
              <a:t>Corporate Structure</a:t>
            </a:r>
          </a:p>
          <a:p>
            <a:pPr lvl="2"/>
            <a:r>
              <a:rPr lang="en-US" dirty="0"/>
              <a:t>Business Model</a:t>
            </a:r>
          </a:p>
          <a:p>
            <a:pPr lvl="2"/>
            <a:r>
              <a:rPr lang="en-US" dirty="0"/>
              <a:t>Membership Stats</a:t>
            </a:r>
          </a:p>
          <a:p>
            <a:pPr lvl="2"/>
            <a:r>
              <a:rPr lang="en-US" dirty="0"/>
              <a:t>Policies</a:t>
            </a:r>
          </a:p>
          <a:p>
            <a:pPr lvl="2"/>
            <a:r>
              <a:rPr lang="en-US" dirty="0"/>
              <a:t>Safety</a:t>
            </a:r>
          </a:p>
          <a:p>
            <a:r>
              <a:rPr lang="en-US" dirty="0"/>
              <a:t>Where we are (</a:t>
            </a:r>
            <a:r>
              <a:rPr lang="en-US" dirty="0" err="1"/>
              <a:t>Jessee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Leesburg</a:t>
            </a:r>
          </a:p>
          <a:p>
            <a:pPr lvl="2"/>
            <a:r>
              <a:rPr lang="en-US" dirty="0"/>
              <a:t>Purcellville</a:t>
            </a:r>
          </a:p>
          <a:p>
            <a:r>
              <a:rPr lang="en-US" dirty="0"/>
              <a:t>How we communicate (</a:t>
            </a:r>
            <a:r>
              <a:rPr lang="en-US" dirty="0" err="1"/>
              <a:t>Jessee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Website</a:t>
            </a:r>
          </a:p>
          <a:p>
            <a:pPr lvl="2"/>
            <a:r>
              <a:rPr lang="en-US" dirty="0"/>
              <a:t>Slack</a:t>
            </a:r>
          </a:p>
          <a:p>
            <a:pPr lvl="2"/>
            <a:r>
              <a:rPr lang="en-US" dirty="0"/>
              <a:t>Wiki</a:t>
            </a:r>
          </a:p>
          <a:p>
            <a:pPr lvl="2"/>
            <a:r>
              <a:rPr lang="en-US" dirty="0"/>
              <a:t>Meetup</a:t>
            </a:r>
          </a:p>
          <a:p>
            <a:pPr lvl="2"/>
            <a:r>
              <a:rPr lang="en-US" dirty="0"/>
              <a:t>Twitter/Facebook</a:t>
            </a:r>
          </a:p>
          <a:p>
            <a:pPr lvl="2"/>
            <a:r>
              <a:rPr lang="en-US" dirty="0"/>
              <a:t>Calendar</a:t>
            </a:r>
          </a:p>
          <a:p>
            <a:pPr lvl="2"/>
            <a:r>
              <a:rPr lang="en-US" dirty="0" err="1"/>
              <a:t>WiFi</a:t>
            </a:r>
            <a:endParaRPr lang="en-US" dirty="0"/>
          </a:p>
          <a:p>
            <a:r>
              <a:rPr lang="en-US" dirty="0"/>
              <a:t>Membership Levels (Mark)</a:t>
            </a:r>
          </a:p>
          <a:p>
            <a:pPr lvl="2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BDE8798-6312-4348-8806-2A1AC256E7AF}"/>
              </a:ext>
            </a:extLst>
          </p:cNvPr>
          <p:cNvSpPr txBox="1">
            <a:spLocks/>
          </p:cNvSpPr>
          <p:nvPr/>
        </p:nvSpPr>
        <p:spPr>
          <a:xfrm>
            <a:off x="4172310" y="1184312"/>
            <a:ext cx="3329796" cy="4888800"/>
          </a:xfrm>
          <a:prstGeom prst="rect">
            <a:avLst/>
          </a:prstGeom>
        </p:spPr>
        <p:txBody>
          <a:bodyPr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85750" marR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85750" marR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4075" marR="0" indent="-22383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517525" marR="0" indent="50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630238" marR="0" indent="-346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kern="0" dirty="0"/>
          </a:p>
          <a:p>
            <a:r>
              <a:rPr lang="en-US" kern="0" dirty="0"/>
              <a:t>Training (Rich)</a:t>
            </a:r>
          </a:p>
          <a:p>
            <a:pPr lvl="2"/>
            <a:r>
              <a:rPr lang="en-US" kern="0" dirty="0"/>
              <a:t>Discounts</a:t>
            </a:r>
          </a:p>
          <a:p>
            <a:pPr lvl="2"/>
            <a:r>
              <a:rPr lang="en-US" kern="0" dirty="0"/>
              <a:t>Instructor pay</a:t>
            </a:r>
          </a:p>
          <a:p>
            <a:pPr lvl="2"/>
            <a:r>
              <a:rPr lang="en-US" kern="0" dirty="0"/>
              <a:t>Tool Signoff</a:t>
            </a:r>
          </a:p>
          <a:p>
            <a:pPr lvl="1"/>
            <a:r>
              <a:rPr lang="en-US" kern="0" dirty="0"/>
              <a:t>Get Involved (Rich)</a:t>
            </a:r>
          </a:p>
          <a:p>
            <a:pPr lvl="2"/>
            <a:r>
              <a:rPr lang="en-US" kern="0" dirty="0"/>
              <a:t>Membership meetings</a:t>
            </a:r>
          </a:p>
          <a:p>
            <a:pPr lvl="2"/>
            <a:r>
              <a:rPr lang="en-US" kern="0" dirty="0"/>
              <a:t>Volunteer Opportunities</a:t>
            </a:r>
          </a:p>
          <a:p>
            <a:pPr lvl="2"/>
            <a:r>
              <a:rPr lang="en-US" kern="0" dirty="0"/>
              <a:t>Events</a:t>
            </a:r>
          </a:p>
          <a:p>
            <a:pPr lvl="1"/>
            <a:r>
              <a:rPr lang="en-US" kern="0" dirty="0"/>
              <a:t>How to get started Making (Ralph)</a:t>
            </a:r>
          </a:p>
          <a:p>
            <a:pPr lvl="2"/>
            <a:r>
              <a:rPr lang="en-US" kern="0" dirty="0"/>
              <a:t>Hours</a:t>
            </a:r>
          </a:p>
          <a:p>
            <a:pPr lvl="2"/>
            <a:r>
              <a:rPr lang="en-US" kern="0" dirty="0"/>
              <a:t>Mentorship</a:t>
            </a:r>
          </a:p>
          <a:p>
            <a:pPr lvl="2"/>
            <a:r>
              <a:rPr lang="en-US" kern="0" dirty="0"/>
              <a:t>Resources</a:t>
            </a:r>
          </a:p>
          <a:p>
            <a:pPr lvl="1"/>
            <a:r>
              <a:rPr lang="en-US" kern="0" dirty="0"/>
              <a:t>Welcome!</a:t>
            </a:r>
          </a:p>
          <a:p>
            <a:pPr lvl="1"/>
            <a:endParaRPr lang="en-US" kern="0" dirty="0"/>
          </a:p>
          <a:p>
            <a:pPr lvl="2"/>
            <a:endParaRPr lang="en-US" kern="0" dirty="0"/>
          </a:p>
          <a:p>
            <a:pPr lvl="2"/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223050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0FAB0-2FBC-473F-B0EE-1BACB80D4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Membership Levels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EDC16-B9E3-4930-A1D2-5393C4A67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Associate</a:t>
            </a:r>
          </a:p>
          <a:p>
            <a:r>
              <a:rPr lang="en-US" dirty="0">
                <a:highlight>
                  <a:srgbClr val="FFFF00"/>
                </a:highlight>
              </a:rPr>
              <a:t>Full</a:t>
            </a:r>
          </a:p>
          <a:p>
            <a:r>
              <a:rPr lang="en-US" dirty="0">
                <a:highlight>
                  <a:srgbClr val="FFFF00"/>
                </a:highlight>
              </a:rPr>
              <a:t>Corporate</a:t>
            </a:r>
          </a:p>
          <a:p>
            <a:r>
              <a:rPr lang="en-US" dirty="0">
                <a:highlight>
                  <a:srgbClr val="FFFF00"/>
                </a:highlight>
              </a:rPr>
              <a:t>Complimentary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860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158AC-C65A-48F3-B030-94AA3F0FE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949D6-F3AF-4A19-AB1F-77A59FA45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308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85CB5-6847-4C18-8379-09DD3349D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help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12E7E-BAD5-4955-8095-A5420B0FA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263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995A5-7539-43DD-9343-CCDA40CC8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 </a:t>
            </a:r>
            <a:r>
              <a:rPr lang="en-US" dirty="0" err="1"/>
              <a:t>Makeing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1FC08-69F0-4444-B54C-FBFA3EEBA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33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C127-FEEA-4C27-85D0-A7579FB92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we 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B8222-02A0-4F94-B7EB-9D22D53CF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Adult Enthusiasts</a:t>
            </a:r>
          </a:p>
          <a:p>
            <a:r>
              <a:rPr lang="en-US" sz="2000" dirty="0"/>
              <a:t>Prototyping Entrepreneurs</a:t>
            </a:r>
          </a:p>
          <a:p>
            <a:r>
              <a:rPr lang="en-US" sz="2000" dirty="0"/>
              <a:t>STEM/STEAM Education</a:t>
            </a:r>
          </a:p>
          <a:p>
            <a:r>
              <a:rPr lang="en-US" sz="2000" dirty="0"/>
              <a:t>Community Organizations</a:t>
            </a:r>
          </a:p>
          <a:p>
            <a:r>
              <a:rPr lang="en-US" sz="2000" dirty="0"/>
              <a:t>Enable and inspire people to make things and learn things</a:t>
            </a:r>
          </a:p>
          <a:p>
            <a:r>
              <a:rPr lang="en-US" dirty="0">
                <a:highlight>
                  <a:srgbClr val="FFFF00"/>
                </a:highlight>
              </a:rPr>
              <a:t>********************Add member Pictures****************</a:t>
            </a:r>
          </a:p>
        </p:txBody>
      </p:sp>
    </p:spTree>
    <p:extLst>
      <p:ext uri="{BB962C8B-B14F-4D97-AF65-F5344CB8AC3E}">
        <p14:creationId xmlns:p14="http://schemas.microsoft.com/office/powerpoint/2010/main" val="173636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CE706-3530-449C-8117-AC26226DB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D92D3B-5E4A-48FB-A26F-16D57970E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100" indent="0">
              <a:buNone/>
            </a:pPr>
            <a:r>
              <a:rPr lang="en-US" dirty="0"/>
              <a:t>2014</a:t>
            </a:r>
          </a:p>
          <a:p>
            <a:r>
              <a:rPr lang="en-US" dirty="0"/>
              <a:t>September – Incorporated as a non-stock, non-profit in VA, with an all volunteer staff</a:t>
            </a:r>
          </a:p>
          <a:p>
            <a:r>
              <a:rPr lang="en-US" dirty="0"/>
              <a:t>October – held first annual Loudoun County Maker Fair, launched website, successfully funded our first Kickstarter campaign</a:t>
            </a:r>
          </a:p>
          <a:p>
            <a:r>
              <a:rPr lang="en-US" dirty="0"/>
              <a:t>November – First members joined, November &amp; December: Hosted showing of “Maker, the Movie” in Sterling and Leesburg</a:t>
            </a:r>
          </a:p>
          <a:p>
            <a:pPr marL="38100" indent="0">
              <a:buNone/>
            </a:pPr>
            <a:r>
              <a:rPr lang="en-US" dirty="0"/>
              <a:t>2015</a:t>
            </a:r>
          </a:p>
          <a:p>
            <a:r>
              <a:rPr lang="en-US" dirty="0"/>
              <a:t>First half, 2015: planning, fund-raising, tool-gathering, building membership, negotiating lease</a:t>
            </a:r>
          </a:p>
          <a:p>
            <a:r>
              <a:rPr lang="en-US" dirty="0"/>
              <a:t>June 15th: Completed lease, begin space prep, Aug 1: Ribbon Cutting ceremony!</a:t>
            </a:r>
          </a:p>
          <a:p>
            <a:r>
              <a:rPr lang="en-US" dirty="0"/>
              <a:t>Makerspace open! Location: 71 Lawson Rd in Leesburg VA:</a:t>
            </a:r>
          </a:p>
          <a:p>
            <a:pPr marL="38100" indent="0">
              <a:buNone/>
            </a:pPr>
            <a:r>
              <a:rPr lang="en-US" dirty="0"/>
              <a:t>            Member hours 24/7/365.  Non-members “drop-in” hours 6-9M on Tuesdays &amp; Thursdays.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2017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Moving from Lawson Rd into larger space at 106 Royal St SW Leesburg, VA 20175.  To be known as </a:t>
            </a:r>
            <a:r>
              <a:rPr lang="en-US" alt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Makersmiths</a:t>
            </a: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 Leesburg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Setting up new location leased from Town of Purcellville.  Location has 7,500 sf of buildings on little over 13 acres.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Makersmiths</a:t>
            </a: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 Purcellville it is at 17760 Telegraph Springs Rd, Purcellville, VA 20132.   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July: won the Purcellville 4th of July parade Liberty Cup!  </a:t>
            </a:r>
            <a:r>
              <a:rPr lang="en-US" alt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Wooo</a:t>
            </a: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Hooo</a:t>
            </a: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!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October: Lots of activity with etching pumpkins and pumpkin pies at </a:t>
            </a:r>
            <a:r>
              <a:rPr lang="en-US" alt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Makersmiths</a:t>
            </a: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-Leesburg. 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Open Houses on First Fridays. 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Bee Hive of activity at </a:t>
            </a:r>
            <a:r>
              <a:rPr lang="en-US" altLang="en-US" dirty="0" err="1">
                <a:solidFill>
                  <a:schemeClr val="tx1"/>
                </a:solidFill>
                <a:latin typeface="Arial" panose="020B0604020202020204" pitchFamily="34" charset="0"/>
              </a:rPr>
              <a:t>Makersmiths</a:t>
            </a: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-Purcellville with transforming upper building into a makerspace </a:t>
            </a:r>
            <a:r>
              <a:rPr lang="en-US" dirty="0"/>
              <a:t>upper building into a makerspace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/>
              <a:t>with multi-purpose meeting room, wood shop, and metal shop.  Also transforming lower building with hot shop (kilns, forge) and frame shop.</a:t>
            </a: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38100" indent="0">
              <a:buNone/>
            </a:pPr>
            <a:endParaRPr lang="en-US" dirty="0"/>
          </a:p>
          <a:p>
            <a:pPr marL="38100" indent="0">
              <a:buNone/>
            </a:pPr>
            <a:endParaRPr lang="en-US" dirty="0">
              <a:highlight>
                <a:srgbClr val="FFFF00"/>
              </a:highlight>
            </a:endParaRPr>
          </a:p>
          <a:p>
            <a:endParaRPr lang="en-US" dirty="0">
              <a:highlight>
                <a:srgbClr val="FFFF00"/>
              </a:highligh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8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81BC5-6E6B-478A-803D-E1E6AED4B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Corporate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F6265-A939-4DEB-A250-38555F69D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Board</a:t>
            </a:r>
          </a:p>
          <a:p>
            <a:r>
              <a:rPr lang="en-US" dirty="0">
                <a:highlight>
                  <a:srgbClr val="FFFF00"/>
                </a:highlight>
              </a:rPr>
              <a:t>Membership</a:t>
            </a:r>
          </a:p>
          <a:p>
            <a:endParaRPr lang="en-US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24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937BE-9067-4033-B712-268E4BD92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F8942-7730-49C9-AD59-E193EF76E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Budget</a:t>
            </a:r>
          </a:p>
          <a:p>
            <a:r>
              <a:rPr lang="en-US" dirty="0">
                <a:highlight>
                  <a:srgbClr val="FFFF00"/>
                </a:highlight>
              </a:rPr>
              <a:t>Board resolutions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497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1865E-A3A8-4014-8A83-3B3A25D7A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Membership Stats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976AF-490E-4C8E-8449-D1DFE9EF1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5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D7C20-03C7-4685-A6B1-766A9C15E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2D0C3-321A-420C-956F-A95E2CA5E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258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716EC-3291-453B-83A1-3BC76A3B6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CF2E6-75F4-4136-AC78-0DDE75DD5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8391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8599</TotalTime>
  <Words>207</Words>
  <Application>Microsoft Office PowerPoint</Application>
  <PresentationFormat>Overhead</PresentationFormat>
  <Paragraphs>104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Cambria</vt:lpstr>
      <vt:lpstr>Gotham Medium</vt:lpstr>
      <vt:lpstr>Gothic medium</vt:lpstr>
      <vt:lpstr>Makersmiths_White</vt:lpstr>
      <vt:lpstr>Makersmiths_2</vt:lpstr>
      <vt:lpstr>Makersmiths2</vt:lpstr>
      <vt:lpstr>New Member Orientation April 2018 </vt:lpstr>
      <vt:lpstr>Outline</vt:lpstr>
      <vt:lpstr>Who we are</vt:lpstr>
      <vt:lpstr>History</vt:lpstr>
      <vt:lpstr>Corporate Structure</vt:lpstr>
      <vt:lpstr>Business Model</vt:lpstr>
      <vt:lpstr>Membership Stats</vt:lpstr>
      <vt:lpstr>Policies</vt:lpstr>
      <vt:lpstr>Safety</vt:lpstr>
      <vt:lpstr>Where we are</vt:lpstr>
      <vt:lpstr>Leesburg</vt:lpstr>
      <vt:lpstr>Purcellville</vt:lpstr>
      <vt:lpstr>How we communicate</vt:lpstr>
      <vt:lpstr>Wild Apricot (makersmiths.org)</vt:lpstr>
      <vt:lpstr>Slack</vt:lpstr>
      <vt:lpstr>Makersmiths Wiki</vt:lpstr>
      <vt:lpstr>Meetup</vt:lpstr>
      <vt:lpstr>Door Tweeter</vt:lpstr>
      <vt:lpstr>Wifi</vt:lpstr>
      <vt:lpstr>Membership Levels</vt:lpstr>
      <vt:lpstr>Training</vt:lpstr>
      <vt:lpstr>How to help</vt:lpstr>
      <vt:lpstr>Getting Started Makeing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xohmfexy</dc:creator>
  <cp:lastModifiedBy>John Dubelko</cp:lastModifiedBy>
  <cp:revision>174</cp:revision>
  <cp:lastPrinted>2016-04-17T20:01:26Z</cp:lastPrinted>
  <dcterms:created xsi:type="dcterms:W3CDTF">2014-09-30T13:02:55Z</dcterms:created>
  <dcterms:modified xsi:type="dcterms:W3CDTF">2018-04-12T00:31:56Z</dcterms:modified>
</cp:coreProperties>
</file>