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2/25/2018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Jan 2018</a:t>
            </a:r>
            <a:br>
              <a:rPr lang="en-US" dirty="0"/>
            </a:br>
            <a:r>
              <a:rPr lang="en-US" dirty="0"/>
              <a:t> Income Statement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CD351878-A2B7-4D15-8DDF-AD03E930B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567371"/>
          </a:xfrm>
        </p:spPr>
        <p:txBody>
          <a:bodyPr>
            <a:normAutofit fontScale="90000"/>
          </a:bodyPr>
          <a:lstStyle/>
          <a:p>
            <a:r>
              <a:rPr lang="en-US" dirty="0"/>
              <a:t>Jan 2018</a:t>
            </a:r>
          </a:p>
        </p:txBody>
      </p:sp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6583466-0527-4F33-9171-E0A7EB70C1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968299"/>
              </p:ext>
            </p:extLst>
          </p:nvPr>
        </p:nvGraphicFramePr>
        <p:xfrm>
          <a:off x="3389883" y="842009"/>
          <a:ext cx="4176988" cy="5440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6060">
                  <a:extLst>
                    <a:ext uri="{9D8B030D-6E8A-4147-A177-3AD203B41FA5}">
                      <a16:colId xmlns:a16="http://schemas.microsoft.com/office/drawing/2014/main" val="834640425"/>
                    </a:ext>
                  </a:extLst>
                </a:gridCol>
                <a:gridCol w="256060">
                  <a:extLst>
                    <a:ext uri="{9D8B030D-6E8A-4147-A177-3AD203B41FA5}">
                      <a16:colId xmlns:a16="http://schemas.microsoft.com/office/drawing/2014/main" val="3261097270"/>
                    </a:ext>
                  </a:extLst>
                </a:gridCol>
                <a:gridCol w="256060">
                  <a:extLst>
                    <a:ext uri="{9D8B030D-6E8A-4147-A177-3AD203B41FA5}">
                      <a16:colId xmlns:a16="http://schemas.microsoft.com/office/drawing/2014/main" val="418451169"/>
                    </a:ext>
                  </a:extLst>
                </a:gridCol>
                <a:gridCol w="256060">
                  <a:extLst>
                    <a:ext uri="{9D8B030D-6E8A-4147-A177-3AD203B41FA5}">
                      <a16:colId xmlns:a16="http://schemas.microsoft.com/office/drawing/2014/main" val="2883362023"/>
                    </a:ext>
                  </a:extLst>
                </a:gridCol>
                <a:gridCol w="2339015">
                  <a:extLst>
                    <a:ext uri="{9D8B030D-6E8A-4147-A177-3AD203B41FA5}">
                      <a16:colId xmlns:a16="http://schemas.microsoft.com/office/drawing/2014/main" val="1864222548"/>
                    </a:ext>
                  </a:extLst>
                </a:gridCol>
                <a:gridCol w="813733">
                  <a:extLst>
                    <a:ext uri="{9D8B030D-6E8A-4147-A177-3AD203B41FA5}">
                      <a16:colId xmlns:a16="http://schemas.microsoft.com/office/drawing/2014/main" val="486727151"/>
                    </a:ext>
                  </a:extLst>
                </a:gridCol>
              </a:tblGrid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Income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96733056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41010 · Donations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25.00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270045081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41200 · Laser Fee Income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106.00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52746198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46400 · Other Types of Income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00244205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46430 · Miscellaneous Revenue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622.00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30831773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Total 46400 · Other Types of Income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622.00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9661777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47200 · Program Income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61200992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47230 · Membership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3,550.00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81334383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47240 · Program Service Fees (Classes)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447.85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9815212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Total 47200 · Program Income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3,997.85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4077812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50" b="1" u="none" strike="noStrike" dirty="0">
                          <a:effectLst/>
                        </a:rPr>
                        <a:t>Total Income</a:t>
                      </a:r>
                      <a:endParaRPr lang="en-US" sz="105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1" u="none" strike="noStrike" dirty="0">
                          <a:effectLst/>
                        </a:rPr>
                        <a:t>4,750.85</a:t>
                      </a:r>
                      <a:endParaRPr lang="en-US" sz="105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30027512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Expense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92665449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60900 · Business Expenses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5776288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60910 · Property Tax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750.61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88814554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60930 · Business Tax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>
                          <a:effectLst/>
                        </a:rPr>
                        <a:t>29.40</a:t>
                      </a:r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45219729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Total 60900 · Business Expenses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780.01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57340150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62600 · Merchent Processing Fees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120.56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43816138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62800 · Facilities and Equipment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01105171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62860 · Facility Setup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956.47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5935806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62890 · Rent, Parking, Utilities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33064258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62891 · Utilities - Power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862.91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53133011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62890 · Rent, Parking, Utilities - Other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250.00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54100292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Total 62890 · Rent, Parking, Utilities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1,112.91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23087955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Total 62800 · Facilities and Equipment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2,069.38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93544858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65000 · Operations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21710919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65050 · Telephone, Telecommunications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>
                          <a:effectLst/>
                        </a:rPr>
                        <a:t>87.26</a:t>
                      </a:r>
                      <a:endParaRPr lang="en-US" sz="105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41660588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65060 · Interest Expense -Capital Lease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154.41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3806234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65070 · Bank Fees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2.10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354687280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Total 65000 · Operations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243.77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15841114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65100 · Other Types of Expenses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0275500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65120 · Insurance - Liability, D and O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802.00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7674632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u="none" strike="noStrike">
                          <a:effectLst/>
                        </a:rPr>
                        <a:t>Total 65100 · Other Types of Expenses</a:t>
                      </a:r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u="none" strike="noStrike" dirty="0">
                          <a:effectLst/>
                        </a:rPr>
                        <a:t>802.00</a:t>
                      </a:r>
                      <a:endParaRPr lang="en-US" sz="105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9496819"/>
                  </a:ext>
                </a:extLst>
              </a:tr>
              <a:tr h="154673"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50" b="1" u="none" strike="noStrike" dirty="0">
                          <a:effectLst/>
                        </a:rPr>
                        <a:t>Total Expense</a:t>
                      </a:r>
                      <a:endParaRPr lang="en-US" sz="105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1" u="none" strike="noStrike" dirty="0">
                          <a:effectLst/>
                        </a:rPr>
                        <a:t>4,015.72</a:t>
                      </a:r>
                      <a:endParaRPr lang="en-US" sz="105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0974734"/>
                  </a:ext>
                </a:extLst>
              </a:tr>
              <a:tr h="142940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u="none" strike="noStrike" dirty="0">
                          <a:effectLst/>
                        </a:rPr>
                        <a:t>Net Income</a:t>
                      </a:r>
                      <a:endParaRPr lang="en-US" sz="105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1" u="none" strike="noStrike" dirty="0">
                          <a:effectLst/>
                        </a:rPr>
                        <a:t>735.13</a:t>
                      </a:r>
                      <a:endParaRPr lang="en-US" sz="105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10204738"/>
                  </a:ext>
                </a:extLst>
              </a:tr>
            </a:tbl>
          </a:graphicData>
        </a:graphic>
      </p:graphicFrame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22</TotalTime>
  <Words>193</Words>
  <Application>Microsoft Office PowerPoint</Application>
  <PresentationFormat>Widescreen</PresentationFormat>
  <Paragraphs>61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Gotham Medium</vt:lpstr>
      <vt:lpstr>Gothic medium</vt:lpstr>
      <vt:lpstr>Makersmiths_White</vt:lpstr>
      <vt:lpstr>Makersmiths_2</vt:lpstr>
      <vt:lpstr>Makersmiths2</vt:lpstr>
      <vt:lpstr>Jan 2018  Income Statement</vt:lpstr>
      <vt:lpstr>Jan 2018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John Dubelko</cp:lastModifiedBy>
  <cp:revision>3</cp:revision>
  <dcterms:created xsi:type="dcterms:W3CDTF">2018-01-30T02:47:39Z</dcterms:created>
  <dcterms:modified xsi:type="dcterms:W3CDTF">2018-02-25T18:49:34Z</dcterms:modified>
</cp:coreProperties>
</file>